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51"/>
  </p:notesMasterIdLst>
  <p:sldIdLst>
    <p:sldId id="256" r:id="rId2"/>
    <p:sldId id="403" r:id="rId3"/>
    <p:sldId id="762" r:id="rId4"/>
    <p:sldId id="471" r:id="rId5"/>
    <p:sldId id="763" r:id="rId6"/>
    <p:sldId id="579" r:id="rId7"/>
    <p:sldId id="563" r:id="rId8"/>
    <p:sldId id="629" r:id="rId9"/>
    <p:sldId id="757" r:id="rId10"/>
    <p:sldId id="664" r:id="rId11"/>
    <p:sldId id="564" r:id="rId12"/>
    <p:sldId id="565" r:id="rId13"/>
    <p:sldId id="740" r:id="rId14"/>
    <p:sldId id="741" r:id="rId15"/>
    <p:sldId id="499" r:id="rId16"/>
    <p:sldId id="508" r:id="rId17"/>
    <p:sldId id="520" r:id="rId18"/>
    <p:sldId id="584" r:id="rId19"/>
    <p:sldId id="703" r:id="rId20"/>
    <p:sldId id="825" r:id="rId21"/>
    <p:sldId id="671" r:id="rId22"/>
    <p:sldId id="870" r:id="rId23"/>
    <p:sldId id="569" r:id="rId24"/>
    <p:sldId id="708" r:id="rId25"/>
    <p:sldId id="872" r:id="rId26"/>
    <p:sldId id="871" r:id="rId27"/>
    <p:sldId id="662" r:id="rId28"/>
    <p:sldId id="578" r:id="rId29"/>
    <p:sldId id="510" r:id="rId30"/>
    <p:sldId id="663" r:id="rId31"/>
    <p:sldId id="549" r:id="rId32"/>
    <p:sldId id="577" r:id="rId33"/>
    <p:sldId id="572" r:id="rId34"/>
    <p:sldId id="598" r:id="rId35"/>
    <p:sldId id="826" r:id="rId36"/>
    <p:sldId id="551" r:id="rId37"/>
    <p:sldId id="869" r:id="rId38"/>
    <p:sldId id="548" r:id="rId39"/>
    <p:sldId id="521" r:id="rId40"/>
    <p:sldId id="783" r:id="rId41"/>
    <p:sldId id="518" r:id="rId42"/>
    <p:sldId id="587" r:id="rId43"/>
    <p:sldId id="591" r:id="rId44"/>
    <p:sldId id="590" r:id="rId45"/>
    <p:sldId id="588" r:id="rId46"/>
    <p:sldId id="589" r:id="rId47"/>
    <p:sldId id="764" r:id="rId48"/>
    <p:sldId id="770" r:id="rId49"/>
    <p:sldId id="771" r:id="rId50"/>
    <p:sldId id="597" r:id="rId51"/>
    <p:sldId id="765" r:id="rId52"/>
    <p:sldId id="766" r:id="rId53"/>
    <p:sldId id="720" r:id="rId54"/>
    <p:sldId id="524" r:id="rId55"/>
    <p:sldId id="789" r:id="rId56"/>
    <p:sldId id="781" r:id="rId57"/>
    <p:sldId id="784" r:id="rId58"/>
    <p:sldId id="730" r:id="rId59"/>
    <p:sldId id="786" r:id="rId60"/>
    <p:sldId id="787" r:id="rId61"/>
    <p:sldId id="785" r:id="rId62"/>
    <p:sldId id="788" r:id="rId63"/>
    <p:sldId id="514" r:id="rId64"/>
    <p:sldId id="773" r:id="rId65"/>
    <p:sldId id="800" r:id="rId66"/>
    <p:sldId id="799" r:id="rId67"/>
    <p:sldId id="515" r:id="rId68"/>
    <p:sldId id="798" r:id="rId69"/>
    <p:sldId id="792" r:id="rId70"/>
    <p:sldId id="795" r:id="rId71"/>
    <p:sldId id="797" r:id="rId72"/>
    <p:sldId id="796" r:id="rId73"/>
    <p:sldId id="793" r:id="rId74"/>
    <p:sldId id="801" r:id="rId75"/>
    <p:sldId id="516" r:id="rId76"/>
    <p:sldId id="802" r:id="rId77"/>
    <p:sldId id="803" r:id="rId78"/>
    <p:sldId id="774" r:id="rId79"/>
    <p:sldId id="794" r:id="rId80"/>
    <p:sldId id="804" r:id="rId81"/>
    <p:sldId id="775" r:id="rId82"/>
    <p:sldId id="805" r:id="rId83"/>
    <p:sldId id="806" r:id="rId84"/>
    <p:sldId id="807" r:id="rId85"/>
    <p:sldId id="808" r:id="rId86"/>
    <p:sldId id="776" r:id="rId87"/>
    <p:sldId id="815" r:id="rId88"/>
    <p:sldId id="820" r:id="rId89"/>
    <p:sldId id="821" r:id="rId90"/>
    <p:sldId id="818" r:id="rId91"/>
    <p:sldId id="812" r:id="rId92"/>
    <p:sldId id="819" r:id="rId93"/>
    <p:sldId id="814" r:id="rId94"/>
    <p:sldId id="817" r:id="rId95"/>
    <p:sldId id="822" r:id="rId96"/>
    <p:sldId id="823" r:id="rId97"/>
    <p:sldId id="778" r:id="rId98"/>
    <p:sldId id="824" r:id="rId99"/>
    <p:sldId id="756" r:id="rId100"/>
    <p:sldId id="828" r:id="rId101"/>
    <p:sldId id="827" r:id="rId102"/>
    <p:sldId id="768" r:id="rId103"/>
    <p:sldId id="531" r:id="rId104"/>
    <p:sldId id="533" r:id="rId105"/>
    <p:sldId id="759" r:id="rId106"/>
    <p:sldId id="536" r:id="rId107"/>
    <p:sldId id="535" r:id="rId108"/>
    <p:sldId id="538" r:id="rId109"/>
    <p:sldId id="540" r:id="rId110"/>
    <p:sldId id="829" r:id="rId111"/>
    <p:sldId id="835" r:id="rId112"/>
    <p:sldId id="836" r:id="rId113"/>
    <p:sldId id="758" r:id="rId114"/>
    <p:sldId id="541" r:id="rId115"/>
    <p:sldId id="849" r:id="rId116"/>
    <p:sldId id="839" r:id="rId117"/>
    <p:sldId id="840" r:id="rId118"/>
    <p:sldId id="841" r:id="rId119"/>
    <p:sldId id="845" r:id="rId120"/>
    <p:sldId id="844" r:id="rId121"/>
    <p:sldId id="846" r:id="rId122"/>
    <p:sldId id="848" r:id="rId123"/>
    <p:sldId id="850" r:id="rId124"/>
    <p:sldId id="851" r:id="rId125"/>
    <p:sldId id="852" r:id="rId126"/>
    <p:sldId id="542" r:id="rId127"/>
    <p:sldId id="546" r:id="rId128"/>
    <p:sldId id="832" r:id="rId129"/>
    <p:sldId id="831" r:id="rId130"/>
    <p:sldId id="833" r:id="rId131"/>
    <p:sldId id="847" r:id="rId132"/>
    <p:sldId id="834" r:id="rId133"/>
    <p:sldId id="853" r:id="rId134"/>
    <p:sldId id="838" r:id="rId135"/>
    <p:sldId id="854" r:id="rId136"/>
    <p:sldId id="855" r:id="rId137"/>
    <p:sldId id="856" r:id="rId138"/>
    <p:sldId id="857" r:id="rId139"/>
    <p:sldId id="858" r:id="rId140"/>
    <p:sldId id="859" r:id="rId141"/>
    <p:sldId id="860" r:id="rId142"/>
    <p:sldId id="861" r:id="rId143"/>
    <p:sldId id="863" r:id="rId144"/>
    <p:sldId id="864" r:id="rId145"/>
    <p:sldId id="865" r:id="rId146"/>
    <p:sldId id="866" r:id="rId147"/>
    <p:sldId id="867" r:id="rId148"/>
    <p:sldId id="868" r:id="rId149"/>
    <p:sldId id="550" r:id="rId150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762"/>
            <p14:sldId id="471"/>
            <p14:sldId id="763"/>
            <p14:sldId id="579"/>
            <p14:sldId id="563"/>
            <p14:sldId id="629"/>
            <p14:sldId id="757"/>
            <p14:sldId id="664"/>
            <p14:sldId id="564"/>
            <p14:sldId id="565"/>
            <p14:sldId id="740"/>
            <p14:sldId id="741"/>
            <p14:sldId id="499"/>
            <p14:sldId id="508"/>
            <p14:sldId id="520"/>
            <p14:sldId id="584"/>
            <p14:sldId id="703"/>
            <p14:sldId id="825"/>
            <p14:sldId id="671"/>
            <p14:sldId id="870"/>
            <p14:sldId id="569"/>
            <p14:sldId id="708"/>
            <p14:sldId id="872"/>
            <p14:sldId id="871"/>
            <p14:sldId id="662"/>
            <p14:sldId id="578"/>
            <p14:sldId id="510"/>
            <p14:sldId id="663"/>
            <p14:sldId id="549"/>
            <p14:sldId id="577"/>
            <p14:sldId id="572"/>
            <p14:sldId id="598"/>
            <p14:sldId id="826"/>
            <p14:sldId id="551"/>
            <p14:sldId id="869"/>
            <p14:sldId id="548"/>
            <p14:sldId id="521"/>
            <p14:sldId id="783"/>
            <p14:sldId id="518"/>
            <p14:sldId id="587"/>
            <p14:sldId id="591"/>
            <p14:sldId id="590"/>
            <p14:sldId id="588"/>
            <p14:sldId id="589"/>
            <p14:sldId id="764"/>
            <p14:sldId id="770"/>
            <p14:sldId id="771"/>
            <p14:sldId id="597"/>
            <p14:sldId id="765"/>
            <p14:sldId id="766"/>
            <p14:sldId id="720"/>
            <p14:sldId id="524"/>
            <p14:sldId id="789"/>
            <p14:sldId id="781"/>
            <p14:sldId id="784"/>
            <p14:sldId id="730"/>
            <p14:sldId id="786"/>
            <p14:sldId id="787"/>
            <p14:sldId id="785"/>
            <p14:sldId id="788"/>
            <p14:sldId id="514"/>
            <p14:sldId id="773"/>
            <p14:sldId id="800"/>
            <p14:sldId id="799"/>
            <p14:sldId id="515"/>
            <p14:sldId id="798"/>
            <p14:sldId id="792"/>
            <p14:sldId id="795"/>
            <p14:sldId id="797"/>
            <p14:sldId id="796"/>
            <p14:sldId id="793"/>
            <p14:sldId id="801"/>
            <p14:sldId id="516"/>
            <p14:sldId id="802"/>
            <p14:sldId id="803"/>
            <p14:sldId id="774"/>
            <p14:sldId id="794"/>
            <p14:sldId id="804"/>
            <p14:sldId id="775"/>
            <p14:sldId id="805"/>
            <p14:sldId id="806"/>
            <p14:sldId id="807"/>
            <p14:sldId id="808"/>
            <p14:sldId id="776"/>
            <p14:sldId id="815"/>
            <p14:sldId id="820"/>
            <p14:sldId id="821"/>
            <p14:sldId id="818"/>
            <p14:sldId id="812"/>
            <p14:sldId id="819"/>
            <p14:sldId id="814"/>
            <p14:sldId id="817"/>
            <p14:sldId id="822"/>
            <p14:sldId id="823"/>
            <p14:sldId id="778"/>
            <p14:sldId id="824"/>
            <p14:sldId id="756"/>
            <p14:sldId id="828"/>
            <p14:sldId id="827"/>
            <p14:sldId id="768"/>
            <p14:sldId id="531"/>
            <p14:sldId id="533"/>
            <p14:sldId id="759"/>
            <p14:sldId id="536"/>
            <p14:sldId id="535"/>
            <p14:sldId id="538"/>
            <p14:sldId id="540"/>
            <p14:sldId id="829"/>
            <p14:sldId id="835"/>
            <p14:sldId id="836"/>
            <p14:sldId id="758"/>
            <p14:sldId id="541"/>
            <p14:sldId id="849"/>
            <p14:sldId id="839"/>
            <p14:sldId id="840"/>
            <p14:sldId id="841"/>
            <p14:sldId id="845"/>
            <p14:sldId id="844"/>
            <p14:sldId id="846"/>
            <p14:sldId id="848"/>
            <p14:sldId id="850"/>
            <p14:sldId id="851"/>
            <p14:sldId id="852"/>
            <p14:sldId id="542"/>
            <p14:sldId id="546"/>
            <p14:sldId id="832"/>
            <p14:sldId id="831"/>
            <p14:sldId id="833"/>
            <p14:sldId id="847"/>
            <p14:sldId id="834"/>
            <p14:sldId id="853"/>
            <p14:sldId id="838"/>
            <p14:sldId id="854"/>
            <p14:sldId id="855"/>
            <p14:sldId id="856"/>
            <p14:sldId id="857"/>
            <p14:sldId id="858"/>
            <p14:sldId id="859"/>
            <p14:sldId id="860"/>
            <p14:sldId id="861"/>
            <p14:sldId id="863"/>
            <p14:sldId id="864"/>
            <p14:sldId id="865"/>
            <p14:sldId id="866"/>
            <p14:sldId id="867"/>
            <p14:sldId id="868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19C"/>
    <a:srgbClr val="025249"/>
    <a:srgbClr val="9E60B8"/>
    <a:srgbClr val="EF7D1D"/>
    <a:srgbClr val="FB8E20"/>
    <a:srgbClr val="28A136"/>
    <a:srgbClr val="CA9FC9"/>
    <a:srgbClr val="5AB88F"/>
    <a:srgbClr val="D6A08C"/>
    <a:srgbClr val="629F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21"/>
    <p:restoredTop sz="96853" autoAdjust="0"/>
  </p:normalViewPr>
  <p:slideViewPr>
    <p:cSldViewPr snapToGrid="0" snapToObjects="1">
      <p:cViewPr varScale="1">
        <p:scale>
          <a:sx n="151" d="100"/>
          <a:sy n="151" d="100"/>
        </p:scale>
        <p:origin x="344" y="1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24.06.19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9566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8478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95677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968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74188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6245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9769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5779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24308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33485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17730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09944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4437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09543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97343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62616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3213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5717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98310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2926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89175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93842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00853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4891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31616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08002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95715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416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80846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82343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20442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3157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1659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49621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53865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93392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97236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6278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63943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6636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32451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5539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01110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93881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097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25451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030928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9334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17759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19063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721302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350083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484553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612792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984401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582215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481433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628252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5867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821218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82205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322969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799361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81132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783800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77726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662759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142588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542951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407224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691711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466945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125206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71116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048394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756083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85231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99082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308283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309971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59832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122585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79373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898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264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ollographql/apollo-client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ollographql/react-apollo/tree/release-3.0.0/packages/hooks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risma/graphql-playground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4000/" TargetMode="Externa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phql/dataloader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-11164" y="1429863"/>
            <a:ext cx="9905999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4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34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EnterJS</a:t>
            </a:r>
            <a:r>
              <a:rPr lang="de-DE" sz="1400" spc="80" dirty="0">
                <a:solidFill>
                  <a:srgbClr val="D4EBE9"/>
                </a:solidFill>
              </a:rPr>
              <a:t> Darmstadt | 25. Juni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2806574" y="5267270"/>
            <a:ext cx="6305122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nils.buzz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ejs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-workshop</a:t>
            </a:r>
            <a:endParaRPr lang="de-DE" sz="320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DFE5924-40F8-674E-A39D-F345239AAF5F}"/>
              </a:ext>
            </a:extLst>
          </p:cNvPr>
          <p:cNvSpPr/>
          <p:nvPr/>
        </p:nvSpPr>
        <p:spPr>
          <a:xfrm>
            <a:off x="2387600" y="3639826"/>
            <a:ext cx="6712934" cy="52397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mit Apollo und </a:t>
            </a:r>
            <a:r>
              <a:rPr lang="de-DE" sz="28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28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82DC9A3-BDB0-9D40-932E-411D448B3975}"/>
              </a:ext>
            </a:extLst>
          </p:cNvPr>
          <p:cNvSpPr/>
          <p:nvPr/>
        </p:nvSpPr>
        <p:spPr>
          <a:xfrm>
            <a:off x="989320" y="1386023"/>
            <a:ext cx="18533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8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28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447F9E9-D3FC-0B4A-B317-9E68216DEED3}"/>
              </a:ext>
            </a:extLst>
          </p:cNvPr>
          <p:cNvSpPr/>
          <p:nvPr/>
        </p:nvSpPr>
        <p:spPr>
          <a:xfrm>
            <a:off x="2387600" y="4163798"/>
            <a:ext cx="6712934" cy="693761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clone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nilshartmann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-workshop</a:t>
            </a:r>
          </a:p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npm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setup</a:t>
            </a:r>
            <a:endParaRPr lang="de-DE" sz="2000" dirty="0">
              <a:solidFill>
                <a:srgbClr val="36544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C57A19-F0EA-0146-9840-2AD3A123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Projekt Übersicht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EF5288A-4CE9-594C-AB07-E2C0C5F42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975" y="359847"/>
            <a:ext cx="5127384" cy="4119019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4B7B4AFB-10CB-E74B-A82F-A66D409437A3}"/>
              </a:ext>
            </a:extLst>
          </p:cNvPr>
          <p:cNvSpPr/>
          <p:nvPr/>
        </p:nvSpPr>
        <p:spPr>
          <a:xfrm>
            <a:off x="399641" y="1976104"/>
            <a:ext cx="318175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  <a:endParaRPr lang="de-DE" dirty="0">
              <a:solidFill>
                <a:srgbClr val="0252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79440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542F4A-2793-B642-B6E5-8DD0543C2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</a:t>
            </a:r>
            <a:r>
              <a:rPr lang="de-DE" dirty="0" err="1"/>
              <a:t>GraphQL</a:t>
            </a:r>
            <a:r>
              <a:rPr lang="de-DE" dirty="0"/>
              <a:t> Client für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CFEE622-F6A5-E745-8DB2-1CD4B73EC832}"/>
              </a:ext>
            </a:extLst>
          </p:cNvPr>
          <p:cNvSpPr/>
          <p:nvPr/>
        </p:nvSpPr>
        <p:spPr>
          <a:xfrm>
            <a:off x="1219201" y="82351"/>
            <a:ext cx="763693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ProjectsPageWithoutApollo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[] };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componentDidMount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fetch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("http://localhost:4000", {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method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"POST",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JSON.stringify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`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{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}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}`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})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res.json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(({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this.setState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({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data.projects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})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3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3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sz="13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ProjectsTable</a:t>
            </a:r>
            <a:r>
              <a:rPr lang="de-DE" sz="13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3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3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3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this.state.projects</a:t>
            </a:r>
            <a:r>
              <a:rPr lang="de-DE" sz="13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/&gt;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A86080F-B305-B24B-8FDA-11FBCAF1C379}"/>
              </a:ext>
            </a:extLst>
          </p:cNvPr>
          <p:cNvSpPr/>
          <p:nvPr/>
        </p:nvSpPr>
        <p:spPr>
          <a:xfrm>
            <a:off x="0" y="4975998"/>
            <a:ext cx="9905999" cy="874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0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Diese Komponente funktioniert!  Aber...</a:t>
            </a:r>
          </a:p>
          <a:p>
            <a:pPr algn="ctr">
              <a:lnSpc>
                <a:spcPct val="120000"/>
              </a:lnSpc>
            </a:pP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was fehlt? welche Probleme kann es geben?</a:t>
            </a:r>
          </a:p>
        </p:txBody>
      </p:sp>
    </p:spTree>
    <p:extLst>
      <p:ext uri="{BB962C8B-B14F-4D97-AF65-F5344CB8AC3E}">
        <p14:creationId xmlns:p14="http://schemas.microsoft.com/office/powerpoint/2010/main" val="18306637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1024418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Apollo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Dev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Tools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A9D8C7-4854-B344-927D-0A55D49E2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AB21AA3-73C2-AE46-A418-BF7E5BABB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1" y="2274275"/>
            <a:ext cx="4720589" cy="4368942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5660294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 Client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Apollo: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-Komponenten zum Zugriff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funktioniert mit allen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Backends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Apollo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auch für Angular,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dirty="0">
                <a:hlinkClick r:id="rId3"/>
              </a:rPr>
              <a:t>https://github.com/apollographql/apollo-client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Besonderheit: Anwendungsweiter, globaler </a:t>
            </a:r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Cache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sorgt für konsistente Darstellung der Daten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11740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535935" y="2584707"/>
            <a:ext cx="7989603" cy="2500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"apollo-client";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link: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HttpLink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"http://..."}),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InMemoryCache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538FA36-CE05-4A4A-8C3C-1FFC5E3CF171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A0BED76-CCEE-F64F-8258-05128809438D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ApolloClient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ist für Kommunikation mit Backend zuständig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Zentraler Cache, Authentifizierung, Fehlerbehandlung, ...</a:t>
            </a:r>
          </a:p>
        </p:txBody>
      </p:sp>
    </p:spTree>
    <p:extLst>
      <p:ext uri="{BB962C8B-B14F-4D97-AF65-F5344CB8AC3E}">
        <p14:creationId xmlns:p14="http://schemas.microsoft.com/office/powerpoint/2010/main" val="179485678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535935" y="2584707"/>
            <a:ext cx="7989603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"apollo-client";</a:t>
            </a:r>
          </a:p>
          <a:p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import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} 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from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"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react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link: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HttpLink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"http://..."}),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InMemoryCache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ReactDOM.render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client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={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client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ProjectApp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&lt;/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&gt;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document.getElementById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(...)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Provider stellt Client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Komponenten zur Verfügung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Zugriff dann in allen Komponenten möglich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8" y="4735340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Apollo Provider um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Anwendung legen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538FA36-CE05-4A4A-8C3C-1FFC5E3CF171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</p:spTree>
    <p:extLst>
      <p:ext uri="{BB962C8B-B14F-4D97-AF65-F5344CB8AC3E}">
        <p14:creationId xmlns:p14="http://schemas.microsoft.com/office/powerpoint/2010/main" val="49915219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PROJECTS_PAGE_QUERY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ProjectsPageQuery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title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owner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catagory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mittels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angegeben und geparst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128083" y="382964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parsen</a:t>
            </a:r>
          </a:p>
        </p:txBody>
      </p:sp>
    </p:spTree>
    <p:extLst>
      <p:ext uri="{BB962C8B-B14F-4D97-AF65-F5344CB8AC3E}">
        <p14:creationId xmlns:p14="http://schemas.microsoft.com/office/powerpoint/2010/main" val="77295238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PROJECTS_PAGE_QUERY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&lt;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={</a:t>
            </a:r>
            <a:r>
              <a:rPr lang="de-DE" sz="1625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PROJECTS_PAGE_QUERY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}&gt;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&lt;/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01178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Komponente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0094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 }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PROJECTS_PAGE_QUERY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&lt;Query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={PROJECTS_PAGE_QUERY}&gt;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 =&gt; {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481584"/>
            <a:ext cx="244268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Ergebnis als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Render-Props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(wird mehrfach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aufgerufen)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</p:spTree>
    <p:extLst>
      <p:ext uri="{BB962C8B-B14F-4D97-AF65-F5344CB8AC3E}">
        <p14:creationId xmlns:p14="http://schemas.microsoft.com/office/powerpoint/2010/main" val="184120874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941370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PROJECTS_PAGE_QUERY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&lt;Query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PROJECTS_PAGE_QUERY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ProjectsTable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data.projects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820138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 (samt Fehler) auswerten</a:t>
            </a:r>
          </a:p>
        </p:txBody>
      </p:sp>
    </p:spTree>
    <p:extLst>
      <p:ext uri="{BB962C8B-B14F-4D97-AF65-F5344CB8AC3E}">
        <p14:creationId xmlns:p14="http://schemas.microsoft.com/office/powerpoint/2010/main" val="2324773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922147" y="3043534"/>
            <a:ext cx="8214630" cy="22506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QUERY = `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TASK_LIST_PAGE_QUERY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TaskListPageQuery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$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$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Query-Komponente: Optionen</a:t>
            </a:r>
            <a:endParaRPr lang="de-DE" sz="2400" b="1" dirty="0">
              <a:solidFill>
                <a:srgbClr val="FF0000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 kann weitere Optionen entgegennehmen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Variablen</a:t>
            </a:r>
          </a:p>
        </p:txBody>
      </p:sp>
    </p:spTree>
    <p:extLst>
      <p:ext uri="{BB962C8B-B14F-4D97-AF65-F5344CB8AC3E}">
        <p14:creationId xmlns:p14="http://schemas.microsoft.com/office/powerpoint/2010/main" val="60885971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922147" y="3043534"/>
            <a:ext cx="8214630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QUERY = `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TASK_LIST_PAGE_QUERY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TaskListPageQuery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$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$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ProjectListPage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={QUERY} 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variables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props.projectId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}}&gt;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...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</a:t>
            </a:r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Query-Komponente: Optionen</a:t>
            </a:r>
            <a:endParaRPr lang="de-DE" sz="2400" b="1" dirty="0">
              <a:solidFill>
                <a:srgbClr val="FF0000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 kann weitere Optionen entgegennehmen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Variablen</a:t>
            </a:r>
          </a:p>
        </p:txBody>
      </p:sp>
    </p:spTree>
    <p:extLst>
      <p:ext uri="{BB962C8B-B14F-4D97-AF65-F5344CB8AC3E}">
        <p14:creationId xmlns:p14="http://schemas.microsoft.com/office/powerpoint/2010/main" val="345870353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922147" y="3043534"/>
            <a:ext cx="8214630" cy="22506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ProjectListPage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={QUERY} variables={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props.projectId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fetchPolicy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="network-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only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...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</a:t>
            </a:r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868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Query-Komponente: Optionen</a:t>
            </a:r>
            <a:endParaRPr lang="de-DE" sz="2400" b="1" dirty="0">
              <a:solidFill>
                <a:srgbClr val="FF0000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fetchPolicy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Legt fest, wann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ausgeführt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Mögliche Werte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cache-first, cache-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-network, network-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cache-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-cache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73724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491315" y="2866460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28A13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useQuery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"@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react-hooks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  <a:r>
              <a:rPr lang="de-DE" sz="1625" b="1" dirty="0" err="1">
                <a:solidFill>
                  <a:srgbClr val="28A136"/>
                </a:solidFill>
                <a:latin typeface="Source Code Pro Medium" charset="0"/>
                <a:ea typeface="Source Code Pro Medium" charset="0"/>
              </a:rPr>
              <a:t>useQuery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(QUERY,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 variables: ... ,}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ProjectsTable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data.projects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7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Alternative: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useQuery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 (Alpha!)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Hook API in Alpha Version verfügbar</a:t>
            </a:r>
          </a:p>
          <a:p>
            <a:pPr lvl="1">
              <a:lnSpc>
                <a:spcPct val="120000"/>
              </a:lnSpc>
            </a:pPr>
            <a:r>
              <a:rPr lang="de-DE" sz="1600" dirty="0">
                <a:hlinkClick r:id="rId3"/>
              </a:rPr>
              <a:t>https://github.com/apollographql/react-apollo/tree/release-3.0.0/packages/hooks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Optionen als 2. Parameter (Variablen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9616574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Typsicheres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Typ-sicherer Zugriff auf Ergebnis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typisiert mit Query-Resultat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apollo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client:codegen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generiert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74FC0E4-EA95-BD43-B032-7EF648188C71}"/>
              </a:ext>
            </a:extLst>
          </p:cNvPr>
          <p:cNvSpPr/>
          <p:nvPr/>
        </p:nvSpPr>
        <p:spPr>
          <a:xfrm>
            <a:off x="2269067" y="2746373"/>
            <a:ext cx="509693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interface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ProjectsPageQuery_projects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__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typename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"Project";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/**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* A a simple,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concise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your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endParaRPr lang="de-DE" sz="12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*/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/**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* The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endParaRPr lang="de-DE" sz="12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*/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ProjectsPageQuery_projects_owner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ProjectsPageQuery_projects_category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interface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ProjectsPageQuery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/**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* Return an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unordered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list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all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endParaRPr lang="de-DE" sz="12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*/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ProjectsPageQuery_projects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[];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714251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Typsicheres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Typ-sicherer Zugriff auf Ergebnis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 Schritt-für-Schritt in code-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frontend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TaskPage.tsx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758876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Typsicheres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922147" y="3043534"/>
            <a:ext cx="8214630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ProjectsPageQuery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querytypes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/...";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ProjectsPageQuery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&gt;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={...}&gt;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title = </a:t>
            </a:r>
            <a:r>
              <a:rPr lang="de-DE" sz="1625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.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[0].title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;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ProjectsTable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data.</a:t>
            </a:r>
            <a:r>
              <a:rPr lang="de-DE" sz="1625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projekte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</a:t>
            </a:r>
            <a:r>
              <a:rPr lang="de-DE" sz="1625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Typ-sicherer Zugriff auf Ergebnis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typisiert mit Query-Resultat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0" y="5007130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OK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F0E4D08-5530-534B-9711-631C7B618327}"/>
              </a:ext>
            </a:extLst>
          </p:cNvPr>
          <p:cNvSpPr/>
          <p:nvPr/>
        </p:nvSpPr>
        <p:spPr>
          <a:xfrm>
            <a:off x="93133" y="323432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Generierter Type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FABF232-9C60-3240-B549-77A55D257F21}"/>
              </a:ext>
            </a:extLst>
          </p:cNvPr>
          <p:cNvSpPr/>
          <p:nvPr/>
        </p:nvSpPr>
        <p:spPr>
          <a:xfrm>
            <a:off x="-1" y="5437257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</p:txBody>
      </p:sp>
    </p:spTree>
    <p:extLst>
      <p:ext uri="{BB962C8B-B14F-4D97-AF65-F5344CB8AC3E}">
        <p14:creationId xmlns:p14="http://schemas.microsoft.com/office/powerpoint/2010/main" val="326557664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Typsicheres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922146" y="3043534"/>
            <a:ext cx="8517253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TaskPageQuery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TaskPageQueryVariables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"...";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</a:t>
            </a:r>
            <a:r>
              <a:rPr lang="de-DE" sz="1625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TaskPageQuery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TaskPageQueryVariables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&gt;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={...}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variables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={{ projectId:"p1",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taskId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"t1"}}&gt;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&gt;...&lt;/Query&gt;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</a:t>
            </a:r>
            <a:r>
              <a:rPr lang="de-DE" sz="1625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TaskPageQuery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TaskPageQueryVariables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&gt;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={...}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variables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={{ </a:t>
            </a:r>
            <a:r>
              <a:rPr lang="de-DE" sz="1625" dirty="0">
                <a:solidFill>
                  <a:srgbClr val="FF00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projektId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:"p1",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taskId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>
                <a:solidFill>
                  <a:srgbClr val="FF00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null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&gt;...&lt;/Query&gt;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Typ-sicherer Zugriff auf Ergebnis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typisiert mit Query-Resultat und ggf. Variablen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0" y="454010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OK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F0E4D08-5530-534B-9711-631C7B618327}"/>
              </a:ext>
            </a:extLst>
          </p:cNvPr>
          <p:cNvSpPr/>
          <p:nvPr/>
        </p:nvSpPr>
        <p:spPr>
          <a:xfrm>
            <a:off x="93133" y="323432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Generierte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FABF232-9C60-3240-B549-77A55D257F21}"/>
              </a:ext>
            </a:extLst>
          </p:cNvPr>
          <p:cNvSpPr/>
          <p:nvPr/>
        </p:nvSpPr>
        <p:spPr>
          <a:xfrm>
            <a:off x="-1" y="595757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</p:txBody>
      </p:sp>
    </p:spTree>
    <p:extLst>
      <p:ext uri="{BB962C8B-B14F-4D97-AF65-F5344CB8AC3E}">
        <p14:creationId xmlns:p14="http://schemas.microsoft.com/office/powerpoint/2010/main" val="99995174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Typsicheres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668145" y="3043534"/>
            <a:ext cx="8517253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TaskPageQuery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TaskPageQueryVariables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"...";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useQuery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&lt;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TaskPageQuery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TaskPageQueryVariables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(TASK_QUERY, { variables: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"...",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taskId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"... 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Mit Hooks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typisiert mit Query-Resultat und ggf. Variablen</a:t>
            </a:r>
          </a:p>
        </p:txBody>
      </p:sp>
    </p:spTree>
    <p:extLst>
      <p:ext uri="{BB962C8B-B14F-4D97-AF65-F5344CB8AC3E}">
        <p14:creationId xmlns:p14="http://schemas.microsoft.com/office/powerpoint/2010/main" val="416433325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Typsicheres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668145" y="3043534"/>
            <a:ext cx="8517253" cy="27507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TaskPageQuery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TaskPageQueryVariables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"...";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useQuery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&lt;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TaskPageQuery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TaskPageQueryVariables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(TASK_QUERY, { variables: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"...",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taskId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"... 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title =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.project.title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Mit Hooks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typisiert mit Query-Resultat und ggf. Variablen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FABF232-9C60-3240-B549-77A55D257F21}"/>
              </a:ext>
            </a:extLst>
          </p:cNvPr>
          <p:cNvSpPr/>
          <p:nvPr/>
        </p:nvSpPr>
        <p:spPr>
          <a:xfrm>
            <a:off x="0" y="4740055"/>
            <a:ext cx="24426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data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might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be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null)</a:t>
            </a:r>
            <a:endParaRPr lang="de-DE" sz="16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791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Typsicheres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668145" y="3043534"/>
            <a:ext cx="8517253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TaskPageQuery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TaskPageQueryVariables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"...";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useQuery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&lt;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TaskPageQuery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TaskPageQueryVariables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(TASK_QUERY, { variables: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"...",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taskId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"... 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title =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.project.title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title =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?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.project.title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: null;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Mit Hooks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typisiert mit Query-Resultat und ggf. Variablen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0" y="544399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OK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FABF232-9C60-3240-B549-77A55D257F21}"/>
              </a:ext>
            </a:extLst>
          </p:cNvPr>
          <p:cNvSpPr/>
          <p:nvPr/>
        </p:nvSpPr>
        <p:spPr>
          <a:xfrm>
            <a:off x="0" y="4740055"/>
            <a:ext cx="24426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data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might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be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null)</a:t>
            </a:r>
            <a:endParaRPr lang="de-DE" sz="16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45314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Typsicheres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668145" y="3043534"/>
            <a:ext cx="8517253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TaskPageQuery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TaskPageQueryVariables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"...";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useQuery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&lt;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TaskPageQuery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TaskPageQueryVariables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(TASK_QUERY, { variables: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"...",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taskId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"... 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title =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.project.title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title =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?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.project.title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: null;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title =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?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</a:t>
            </a:r>
            <a:r>
              <a:rPr lang="de-DE" sz="1625" dirty="0" err="1">
                <a:solidFill>
                  <a:srgbClr val="FF00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projekt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.title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: null;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Mit Hooks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typisiert mit Query-Resultat und ggf. Variablen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0" y="544399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OK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FABF232-9C60-3240-B549-77A55D257F21}"/>
              </a:ext>
            </a:extLst>
          </p:cNvPr>
          <p:cNvSpPr/>
          <p:nvPr/>
        </p:nvSpPr>
        <p:spPr>
          <a:xfrm>
            <a:off x="0" y="4740055"/>
            <a:ext cx="24426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data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might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be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null)</a:t>
            </a:r>
            <a:endParaRPr lang="de-DE" sz="16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BCF9433-2F3C-3C43-91D0-7F63573BB637}"/>
              </a:ext>
            </a:extLst>
          </p:cNvPr>
          <p:cNvSpPr/>
          <p:nvPr/>
        </p:nvSpPr>
        <p:spPr>
          <a:xfrm>
            <a:off x="0" y="620817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</p:txBody>
      </p:sp>
    </p:spTree>
    <p:extLst>
      <p:ext uri="{BB962C8B-B14F-4D97-AF65-F5344CB8AC3E}">
        <p14:creationId xmlns:p14="http://schemas.microsoft.com/office/powerpoint/2010/main" val="105802623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1248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Task-Ansicht bauen, Teil 1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Lade die Daten zu dem aktiven Task und übergebe sie an 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TaskView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Eine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 Query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2731316-6015-C54C-BBD0-BA28821C8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25" y="2044639"/>
            <a:ext cx="6631614" cy="412386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FCA3201-629E-B24B-ABFA-EA7240FC6E3E}"/>
              </a:ext>
            </a:extLst>
          </p:cNvPr>
          <p:cNvSpPr txBox="1"/>
          <p:nvPr/>
        </p:nvSpPr>
        <p:spPr>
          <a:xfrm>
            <a:off x="6809301" y="6265334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TaskPage.tsx</a:t>
            </a:r>
            <a:endParaRPr lang="de-DE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442924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5311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 (gemeinsam)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Läuft dein Server noch? Sehr gut! Sonst bitte starten!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Falls noch nicht geschehen: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cd code-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frontend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install</a:t>
            </a:r>
            <a:endParaRPr lang="de-DE" sz="2000" dirty="0">
              <a:solidFill>
                <a:srgbClr val="9E60B8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endParaRPr lang="de-DE" sz="2000" dirty="0">
              <a:solidFill>
                <a:srgbClr val="9E60B8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Frontend sollte jetzt unter 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http://localhost:4080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 im Browser aufgehen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Bitte öffne 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code-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frontend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deiner IDE/Editor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Starte noch zusätzlich 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codegen:watch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im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-Verzeichnis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Eine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 Query</a:t>
            </a:r>
          </a:p>
        </p:txBody>
      </p:sp>
    </p:spTree>
    <p:extLst>
      <p:ext uri="{BB962C8B-B14F-4D97-AF65-F5344CB8AC3E}">
        <p14:creationId xmlns:p14="http://schemas.microsoft.com/office/powerpoint/2010/main" val="321934221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457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Task-Ansicht bauen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TaskPage.tsx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musst Du einen Query definieren, ausführen und das Ergebnis verarbeiten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der Datei 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TaskPage.tsx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sind TODOs eingetragen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Achtung! Nur "ÜBUNG 1", TODO 1-4 machen (ÜBUNG 2 ignorieren)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Wenn Du die Datei speicherst: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wird sie automatisch im Browser aktualisiert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werden 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-Definition automatisch generiert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Eine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 Query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2731316-6015-C54C-BBD0-BA28821C8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10" y="4632054"/>
            <a:ext cx="3109010" cy="193333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AC43238-E420-0540-9FFA-00839A0EC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01" y="4616407"/>
            <a:ext cx="2228900" cy="1935563"/>
          </a:xfrm>
          <a:prstGeom prst="rect">
            <a:avLst/>
          </a:prstGeom>
        </p:spPr>
      </p:pic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CE459BF1-2276-C142-BE50-1314C62E7058}"/>
              </a:ext>
            </a:extLst>
          </p:cNvPr>
          <p:cNvSpPr/>
          <p:nvPr/>
        </p:nvSpPr>
        <p:spPr>
          <a:xfrm>
            <a:off x="3589020" y="5417666"/>
            <a:ext cx="1634490" cy="181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87E13B2-294B-2047-A613-DD99495C9B77}"/>
              </a:ext>
            </a:extLst>
          </p:cNvPr>
          <p:cNvSpPr txBox="1"/>
          <p:nvPr/>
        </p:nvSpPr>
        <p:spPr>
          <a:xfrm>
            <a:off x="1405945" y="656538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Vorher 😰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B189924-78AB-E149-8D64-6A3CD23FBADE}"/>
              </a:ext>
            </a:extLst>
          </p:cNvPr>
          <p:cNvSpPr txBox="1"/>
          <p:nvPr/>
        </p:nvSpPr>
        <p:spPr>
          <a:xfrm>
            <a:off x="6955209" y="6565389"/>
            <a:ext cx="1074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Nachher  😍</a:t>
            </a:r>
          </a:p>
        </p:txBody>
      </p:sp>
    </p:spTree>
    <p:extLst>
      <p:ext uri="{BB962C8B-B14F-4D97-AF65-F5344CB8AC3E}">
        <p14:creationId xmlns:p14="http://schemas.microsoft.com/office/powerpoint/2010/main" val="35775609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42829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592667" y="2747925"/>
            <a:ext cx="8830733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ADD_TASK_MUTATION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ID!, $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AddTaskInput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!)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ebenfalls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geparst</a:t>
            </a:r>
          </a:p>
        </p:txBody>
      </p:sp>
    </p:spTree>
    <p:extLst>
      <p:ext uri="{BB962C8B-B14F-4D97-AF65-F5344CB8AC3E}">
        <p14:creationId xmlns:p14="http://schemas.microsoft.com/office/powerpoint/2010/main" val="1080861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ADD_TASK_MUTATION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&lt;</a:t>
            </a:r>
            <a:r>
              <a:rPr lang="de-DE" sz="1625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={ADD_TASK_MUTATION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</a:t>
            </a:r>
            <a:r>
              <a:rPr lang="de-DE" sz="1625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und API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95030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ADD_TASK_MUTATION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={ADD_TASK_MUTATION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und API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304210594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ADD_TASK_MUTATION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={ADD_TASK_MUTATION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{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AddTaskForm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onSave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({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})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und API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431821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leeb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/1123326647552266241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8D315-98E5-C149-8726-0D0B79AF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8" y="1081349"/>
            <a:ext cx="5052483" cy="3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1046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ADD_TASK_MUTATION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={ADD_TASK_MUTATION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AddTaskForm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onSave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  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variables: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props.projectId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})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und API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371661496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847046" y="2970667"/>
            <a:ext cx="6721221" cy="37510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"@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react-hooks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[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addTask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, {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}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] =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(ADD_TASK_MUTATION);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failed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AddTaskForm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onSave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variables: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props.projectId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 als Hook: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useMutation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Array zurück: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1. Parameter: Eine Methode, um die Mutation auszuführen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2. Parameter: Objekt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loading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error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-State, wie bei Query</a:t>
            </a:r>
          </a:p>
        </p:txBody>
      </p:sp>
    </p:spTree>
    <p:extLst>
      <p:ext uri="{BB962C8B-B14F-4D97-AF65-F5344CB8AC3E}">
        <p14:creationId xmlns:p14="http://schemas.microsoft.com/office/powerpoint/2010/main" val="281573390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847046" y="3173625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"@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react-hooks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[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]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(ADD_TASK_MUTATION);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AddTaskForm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onSave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variables: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props.projectId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}).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then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=&gt; ...)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 als Hook: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useMutation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Zugriff auf das Ergebnis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entwender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verwenden (wie gesehen)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Oder: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Promise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Mutation-Ergebnis</a:t>
            </a:r>
          </a:p>
        </p:txBody>
      </p:sp>
    </p:spTree>
    <p:extLst>
      <p:ext uri="{BB962C8B-B14F-4D97-AF65-F5344CB8AC3E}">
        <p14:creationId xmlns:p14="http://schemas.microsoft.com/office/powerpoint/2010/main" val="45644705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3169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Task-Ansicht vervollständigen</a:t>
            </a:r>
          </a:p>
          <a:p>
            <a:pPr>
              <a:lnSpc>
                <a:spcPct val="120000"/>
              </a:lnSpc>
            </a:pP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000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TaskPage.tsx</a:t>
            </a:r>
            <a:r>
              <a:rPr lang="de-DE" sz="2000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musst Du eine Mutation bauen, um den Zustand des Tasks zu aktualisieren. Der "Start" und "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Stop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Knopf sollte danach funktionieren.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der Datei </a:t>
            </a:r>
            <a:r>
              <a:rPr lang="de-DE" sz="16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TaskPage.tsx</a:t>
            </a:r>
            <a:r>
              <a:rPr lang="de-DE" sz="16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jetzt die TODOs für "ÜBUNG 2" machen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Falls Du in Übung 1 nicht fertig geworden ist: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kopiere Dateien in </a:t>
            </a:r>
            <a:r>
              <a:rPr lang="de-DE" sz="16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code-</a:t>
            </a:r>
            <a:r>
              <a:rPr lang="de-DE" sz="16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frontend</a:t>
            </a:r>
            <a:r>
              <a:rPr lang="de-DE" sz="16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/01_useQuery_fertig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den Ordner </a:t>
            </a:r>
            <a:r>
              <a:rPr lang="de-DE" sz="16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code-</a:t>
            </a:r>
            <a:r>
              <a:rPr lang="de-DE" sz="16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frontend</a:t>
            </a:r>
            <a:r>
              <a:rPr lang="de-DE" sz="16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16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src</a:t>
            </a:r>
            <a:r>
              <a:rPr lang="de-DE" sz="16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TaskPage</a:t>
            </a:r>
            <a:endParaRPr lang="de-DE" sz="1600" dirty="0">
              <a:solidFill>
                <a:srgbClr val="9E60B8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2: Eine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 Mutation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2731316-6015-C54C-BBD0-BA28821C8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495" y="4312014"/>
            <a:ext cx="3109010" cy="193333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030FF66-37E9-0C47-9256-6E06679B0433}"/>
              </a:ext>
            </a:extLst>
          </p:cNvPr>
          <p:cNvSpPr/>
          <p:nvPr/>
        </p:nvSpPr>
        <p:spPr>
          <a:xfrm>
            <a:off x="5292090" y="5206365"/>
            <a:ext cx="462915" cy="182880"/>
          </a:xfrm>
          <a:prstGeom prst="ellipse">
            <a:avLst/>
          </a:prstGeom>
          <a:noFill/>
          <a:ln>
            <a:solidFill>
              <a:srgbClr val="FB8E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08226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Caching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Was passiert wenn wir das Knöpfchen drücken?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716016A-35D4-BD4C-AC5C-1641465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272" y="2491740"/>
            <a:ext cx="5227456" cy="3250689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96F8E8B-11AF-7349-B409-FC7DB8193BCE}"/>
              </a:ext>
            </a:extLst>
          </p:cNvPr>
          <p:cNvSpPr/>
          <p:nvPr/>
        </p:nvSpPr>
        <p:spPr>
          <a:xfrm>
            <a:off x="6182532" y="4007333"/>
            <a:ext cx="395434" cy="307492"/>
          </a:xfrm>
          <a:prstGeom prst="ellipse">
            <a:avLst/>
          </a:prstGeom>
          <a:noFill/>
          <a:ln>
            <a:solidFill>
              <a:srgbClr val="FB8E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895678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Caching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Der Apollo Cache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Daten werden gelesen, normalisiert und in Cache geschrieben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Deswegen immer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"-Feld mit abfragen (und __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typename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das wird aber transparent hinzugefügt)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287D840-E106-244D-8957-C5EBF8ABF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64" y="3096437"/>
            <a:ext cx="5802093" cy="309259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DB4D625-F65B-D746-A686-0000113B075B}"/>
              </a:ext>
            </a:extLst>
          </p:cNvPr>
          <p:cNvSpPr txBox="1"/>
          <p:nvPr/>
        </p:nvSpPr>
        <p:spPr>
          <a:xfrm>
            <a:off x="4709160" y="4526844"/>
            <a:ext cx="737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</a:rPr>
              <a:t>Richtig!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F03E690-1CE6-5C4E-AF38-767BE5874CF0}"/>
              </a:ext>
            </a:extLst>
          </p:cNvPr>
          <p:cNvSpPr txBox="1"/>
          <p:nvPr/>
        </p:nvSpPr>
        <p:spPr>
          <a:xfrm>
            <a:off x="4709160" y="3609975"/>
            <a:ext cx="2227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</a:rPr>
              <a:t>Falsch! (keine </a:t>
            </a:r>
            <a:r>
              <a:rPr lang="de-DE" sz="1400" dirty="0" err="1">
                <a:solidFill>
                  <a:srgbClr val="EF7D1D"/>
                </a:solidFill>
              </a:rPr>
              <a:t>Id</a:t>
            </a:r>
            <a:r>
              <a:rPr lang="de-DE" sz="1400" dirty="0">
                <a:solidFill>
                  <a:srgbClr val="EF7D1D"/>
                </a:solidFill>
              </a:rPr>
              <a:t> abgefragt?)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73D84B2-9E47-A249-9E79-A41D9C59890B}"/>
              </a:ext>
            </a:extLst>
          </p:cNvPr>
          <p:cNvSpPr txBox="1"/>
          <p:nvPr/>
        </p:nvSpPr>
        <p:spPr>
          <a:xfrm>
            <a:off x="4709160" y="3973830"/>
            <a:ext cx="2227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</a:rPr>
              <a:t>Falsch! (keine </a:t>
            </a:r>
            <a:r>
              <a:rPr lang="de-DE" sz="1400" dirty="0" err="1">
                <a:solidFill>
                  <a:srgbClr val="EF7D1D"/>
                </a:solidFill>
              </a:rPr>
              <a:t>Id</a:t>
            </a:r>
            <a:r>
              <a:rPr lang="de-DE" sz="1400" dirty="0">
                <a:solidFill>
                  <a:srgbClr val="EF7D1D"/>
                </a:solidFill>
              </a:rPr>
              <a:t> abgefragt?)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9DD07C85-9BBD-D244-9B4A-A132D6D7811F}"/>
              </a:ext>
            </a:extLst>
          </p:cNvPr>
          <p:cNvCxnSpPr/>
          <p:nvPr/>
        </p:nvCxnSpPr>
        <p:spPr>
          <a:xfrm flipH="1">
            <a:off x="2023110" y="4431290"/>
            <a:ext cx="1331595" cy="75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42693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Caching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Der Apollo Cache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 jedem Lesen von Daten wird der Cache aktualisiert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Komponenten, die daraus Daten beziehen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 werden aktualisiert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Deswegen muss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TaskPageQuery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auch nicht erneut ausgeführt werden, da die Mutation den aktualisierten Task samt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zurückbekommt</a:t>
            </a:r>
          </a:p>
        </p:txBody>
      </p:sp>
    </p:spTree>
    <p:extLst>
      <p:ext uri="{BB962C8B-B14F-4D97-AF65-F5344CB8AC3E}">
        <p14:creationId xmlns:p14="http://schemas.microsoft.com/office/powerpoint/2010/main" val="115284092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aktualisieren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860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 aktualisieren 1: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 jedem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Lesen von 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aten wird der Cache aktualisiert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1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Erneutes Lesen von Daten eines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...beim erneuten Ausführen eines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...per Zeit-Intervall (Property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pollInterval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...explizit, z.B. nach Interaktion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refetch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-Parameter)</a:t>
            </a:r>
            <a:b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data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, ..., </a:t>
            </a:r>
            <a:r>
              <a:rPr lang="de-DE" sz="16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refetch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} 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useQuery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(...);</a:t>
            </a: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&lt;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={</a:t>
            </a:r>
            <a:r>
              <a:rPr lang="de-DE" sz="16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refetch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}&gt;Refresh&lt;/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&gt;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durch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subscribeToMore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0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Erneutes Lesen von Daten einer 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...beim erneuten Ausführen der Mutation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...nach Mutation können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erneut ausgeführt werden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refetchQueries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02346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aktualisieren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093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 aktualisieren 2: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 wird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aktualisiert</a:t>
            </a:r>
            <a:endParaRPr lang="de-DE" sz="2400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1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7134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Events vom Server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F8A1FDD-7AB0-4446-AD8F-073CE340C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1948815"/>
            <a:ext cx="5818870" cy="3226128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964BC679-1921-9342-BA57-25C7812E0A91}"/>
              </a:ext>
            </a:extLst>
          </p:cNvPr>
          <p:cNvSpPr/>
          <p:nvPr/>
        </p:nvSpPr>
        <p:spPr>
          <a:xfrm>
            <a:off x="5283643" y="5174943"/>
            <a:ext cx="11705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TaskListPage.tsx</a:t>
            </a:r>
            <a:endParaRPr lang="de-DE" sz="1100" dirty="0">
              <a:solidFill>
                <a:srgbClr val="9E60B8"/>
              </a:solidFill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7462C408-3494-A64D-8CD1-4BBF1351F3F8}"/>
              </a:ext>
            </a:extLst>
          </p:cNvPr>
          <p:cNvCxnSpPr/>
          <p:nvPr/>
        </p:nvCxnSpPr>
        <p:spPr>
          <a:xfrm flipH="1">
            <a:off x="5686425" y="3777615"/>
            <a:ext cx="1371600" cy="0"/>
          </a:xfrm>
          <a:prstGeom prst="line">
            <a:avLst/>
          </a:prstGeom>
          <a:ln w="9525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2C42E181-A507-154B-A15F-4EFDE2D3BB75}"/>
              </a:ext>
            </a:extLst>
          </p:cNvPr>
          <p:cNvSpPr/>
          <p:nvPr/>
        </p:nvSpPr>
        <p:spPr>
          <a:xfrm>
            <a:off x="7018020" y="3562171"/>
            <a:ext cx="223651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Liste wird automatisch aktualisiert</a:t>
            </a:r>
          </a:p>
          <a:p>
            <a:r>
              <a:rPr lang="de-DE" sz="1100" dirty="0">
                <a:solidFill>
                  <a:srgbClr val="025249"/>
                </a:solidFill>
                <a:latin typeface="Source Sans Pro" charset="0"/>
              </a:rPr>
              <a:t>bei neuen Tasks</a:t>
            </a:r>
            <a:endParaRPr lang="de-DE" sz="1100" dirty="0">
              <a:solidFill>
                <a:srgbClr val="0252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999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Gen </a:t>
            </a:r>
            <a:r>
              <a:rPr lang="de-DE" dirty="0" err="1"/>
              <a:t>GraphqL</a:t>
            </a:r>
            <a:r>
              <a:rPr lang="de-DE" dirty="0"/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4842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498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174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Events vom Server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die Daten des Events aktualisieren den Cache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sollen nur gestartet werden, wenn Komponente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gemounted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(um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Resourcen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Leaks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 vermeiden)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subscribeToMore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am Query bietet die Möglichkeit, eine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auszuführen, mit deren Daten die Query aktualisiert wird (Cache)</a:t>
            </a:r>
          </a:p>
        </p:txBody>
      </p:sp>
    </p:spTree>
    <p:extLst>
      <p:ext uri="{BB962C8B-B14F-4D97-AF65-F5344CB8AC3E}">
        <p14:creationId xmlns:p14="http://schemas.microsoft.com/office/powerpoint/2010/main" val="418697117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Events vom Server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die Daten des Events aktualisieren den Cache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sollen nur gestartet werden, wenn Komponente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gemounted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(um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Resourcen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Leaks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 vermeiden)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subscribeToMore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am Query bietet die Möglichkeit, eine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auszuführen, mit deren Daten die Query aktualisiert wird (Cache)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 nachdem, was die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zurückliefert, muss der Cache manuell gepflegt werden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047B0E-C42D-0549-A25B-8258E6D89455}"/>
              </a:ext>
            </a:extLst>
          </p:cNvPr>
          <p:cNvSpPr/>
          <p:nvPr/>
        </p:nvSpPr>
        <p:spPr>
          <a:xfrm>
            <a:off x="316230" y="4056579"/>
            <a:ext cx="463677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TaskListPageQuery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($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projectId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$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projectId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title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title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endParaRPr lang="de-DE" sz="14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...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51EBF09-B231-6B47-9DBF-E69919D30A40}"/>
              </a:ext>
            </a:extLst>
          </p:cNvPr>
          <p:cNvSpPr/>
          <p:nvPr/>
        </p:nvSpPr>
        <p:spPr>
          <a:xfrm>
            <a:off x="5374005" y="4056579"/>
            <a:ext cx="539496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OnNewTask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($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projectId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onNewTask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projectId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$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projectId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endParaRPr lang="de-DE" sz="14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...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403845352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Events vom Server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047B0E-C42D-0549-A25B-8258E6D89455}"/>
              </a:ext>
            </a:extLst>
          </p:cNvPr>
          <p:cNvSpPr/>
          <p:nvPr/>
        </p:nvSpPr>
        <p:spPr>
          <a:xfrm>
            <a:off x="2487930" y="1793439"/>
            <a:ext cx="748474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TaskListPage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subscribeToMore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React.useEffect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subscribeToMore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subscribeToMore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25C928-D3D7-244D-8A55-69E8A6F0869F}"/>
              </a:ext>
            </a:extLst>
          </p:cNvPr>
          <p:cNvSpPr txBox="1"/>
          <p:nvPr/>
        </p:nvSpPr>
        <p:spPr>
          <a:xfrm>
            <a:off x="131445" y="2400300"/>
            <a:ext cx="1805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Sans Pro" panose="020B0503030403020204" pitchFamily="34" charset="77"/>
              </a:rPr>
              <a:t>Starten, sobald</a:t>
            </a:r>
          </a:p>
          <a:p>
            <a:r>
              <a:rPr lang="de-DE" sz="1200" dirty="0">
                <a:solidFill>
                  <a:srgbClr val="025249"/>
                </a:solidFill>
                <a:latin typeface="Source Sans Pro" panose="020B0503030403020204" pitchFamily="34" charset="77"/>
              </a:rPr>
              <a:t>Komponente </a:t>
            </a:r>
            <a:r>
              <a:rPr lang="de-DE" sz="12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gemounted</a:t>
            </a:r>
            <a:endParaRPr lang="de-DE" sz="1200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Sans Pro" panose="020B0503030403020204" pitchFamily="34" charset="77"/>
              </a:rPr>
              <a:t>ist...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B494E40-2A0A-924D-9A56-A0003517667F}"/>
              </a:ext>
            </a:extLst>
          </p:cNvPr>
          <p:cNvSpPr txBox="1"/>
          <p:nvPr/>
        </p:nvSpPr>
        <p:spPr>
          <a:xfrm>
            <a:off x="203200" y="5124450"/>
            <a:ext cx="154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Sans Pro" panose="020B0503030403020204" pitchFamily="34" charset="77"/>
              </a:rPr>
              <a:t>...</a:t>
            </a:r>
            <a:r>
              <a:rPr lang="de-DE" sz="12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bzw</a:t>
            </a:r>
            <a:r>
              <a:rPr lang="de-DE" sz="1200" dirty="0">
                <a:solidFill>
                  <a:srgbClr val="025249"/>
                </a:solidFill>
                <a:latin typeface="Source Sans Pro" panose="020B0503030403020204" pitchFamily="34" charset="77"/>
              </a:rPr>
              <a:t> sich Properties</a:t>
            </a:r>
          </a:p>
          <a:p>
            <a:r>
              <a:rPr lang="de-DE" sz="1200" dirty="0">
                <a:solidFill>
                  <a:srgbClr val="025249"/>
                </a:solidFill>
                <a:latin typeface="Source Sans Pro" panose="020B0503030403020204" pitchFamily="34" charset="77"/>
              </a:rPr>
              <a:t>verändert haben</a:t>
            </a:r>
          </a:p>
        </p:txBody>
      </p:sp>
    </p:spTree>
    <p:extLst>
      <p:ext uri="{BB962C8B-B14F-4D97-AF65-F5344CB8AC3E}">
        <p14:creationId xmlns:p14="http://schemas.microsoft.com/office/powerpoint/2010/main" val="131283873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Events vom Server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047B0E-C42D-0549-A25B-8258E6D89455}"/>
              </a:ext>
            </a:extLst>
          </p:cNvPr>
          <p:cNvSpPr/>
          <p:nvPr/>
        </p:nvSpPr>
        <p:spPr>
          <a:xfrm>
            <a:off x="2487930" y="1793439"/>
            <a:ext cx="748474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TaskListPage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subscribeToMore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subscribeToMore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document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NEW_TASK_SUBSCRIPTION,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variables: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},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updateQuery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(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prev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subscriptionData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subscribeToMore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17CAB8D-6A7C-A04D-AE17-D7DEAA5B9F01}"/>
              </a:ext>
            </a:extLst>
          </p:cNvPr>
          <p:cNvSpPr txBox="1"/>
          <p:nvPr/>
        </p:nvSpPr>
        <p:spPr>
          <a:xfrm>
            <a:off x="137160" y="2811244"/>
            <a:ext cx="941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</a:rPr>
              <a:t>Parameter</a:t>
            </a:r>
          </a:p>
          <a:p>
            <a:r>
              <a:rPr lang="de-DE" sz="105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 Light" panose="020B0409030403020204" pitchFamily="49" charset="0"/>
              </a:rPr>
              <a:t>Subscription</a:t>
            </a:r>
            <a:r>
              <a:rPr lang="de-DE" sz="105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 Light" panose="020B0409030403020204" pitchFamily="49" charset="0"/>
              </a:rPr>
              <a:t>,</a:t>
            </a:r>
          </a:p>
          <a:p>
            <a:r>
              <a:rPr lang="de-DE" sz="105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 Light" panose="020B0409030403020204" pitchFamily="49" charset="0"/>
              </a:rPr>
              <a:t>Variablen</a:t>
            </a:r>
          </a:p>
          <a:p>
            <a:r>
              <a:rPr lang="de-DE" sz="105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 Light" panose="020B0409030403020204" pitchFamily="49" charset="0"/>
              </a:rPr>
              <a:t>und optional</a:t>
            </a:r>
          </a:p>
          <a:p>
            <a:r>
              <a:rPr lang="de-DE" sz="105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 Light" panose="020B0409030403020204" pitchFamily="49" charset="0"/>
              </a:rPr>
              <a:t>updateQuery</a:t>
            </a:r>
            <a:endParaRPr lang="de-DE" sz="1050" dirty="0">
              <a:solidFill>
                <a:srgbClr val="025249"/>
              </a:solidFill>
              <a:latin typeface="Source Sans Pro Light" panose="020B0403030403020204" pitchFamily="34" charset="77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3828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Events vom Server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047B0E-C42D-0549-A25B-8258E6D89455}"/>
              </a:ext>
            </a:extLst>
          </p:cNvPr>
          <p:cNvSpPr/>
          <p:nvPr/>
        </p:nvSpPr>
        <p:spPr>
          <a:xfrm>
            <a:off x="2487930" y="1793439"/>
            <a:ext cx="748474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TaskListPage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subscribeToMore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subscribeToMore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document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NEW_TASK_SUBSCRIPTION,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variables: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},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updateQuery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(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prev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subscriptionData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(!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prev.project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prev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}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...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prev.project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[...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prev.project.tasks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subscriptionData.data.newTask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};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subscribeToMore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6E36BE8-2E43-3749-A1A4-EC397347A2A1}"/>
              </a:ext>
            </a:extLst>
          </p:cNvPr>
          <p:cNvSpPr txBox="1"/>
          <p:nvPr/>
        </p:nvSpPr>
        <p:spPr>
          <a:xfrm>
            <a:off x="154305" y="3251299"/>
            <a:ext cx="17287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</a:rPr>
              <a:t>Aktualisieren des Caches</a:t>
            </a:r>
          </a:p>
          <a:p>
            <a:r>
              <a:rPr lang="de-DE" sz="105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 Light" panose="020B0409030403020204" pitchFamily="49" charset="0"/>
              </a:rPr>
              <a:t>Hier: Liste der Tasks</a:t>
            </a:r>
          </a:p>
          <a:p>
            <a:r>
              <a:rPr lang="de-DE" sz="105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 Light" panose="020B0409030403020204" pitchFamily="49" charset="0"/>
              </a:rPr>
              <a:t>am Projekt aus dem Cache</a:t>
            </a:r>
          </a:p>
          <a:p>
            <a:r>
              <a:rPr lang="de-DE" sz="105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 Light" panose="020B0409030403020204" pitchFamily="49" charset="0"/>
              </a:rPr>
              <a:t>ergänzen um neuen Task</a:t>
            </a:r>
          </a:p>
          <a:p>
            <a:r>
              <a:rPr lang="de-DE" sz="105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 Light" panose="020B0409030403020204" pitchFamily="49" charset="0"/>
              </a:rPr>
              <a:t>aus </a:t>
            </a:r>
            <a:r>
              <a:rPr lang="de-DE" sz="105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 Light" panose="020B0409030403020204" pitchFamily="49" charset="0"/>
              </a:rPr>
              <a:t>Subscription</a:t>
            </a:r>
            <a:endParaRPr lang="de-DE" sz="1050" dirty="0">
              <a:solidFill>
                <a:srgbClr val="025249"/>
              </a:solidFill>
              <a:latin typeface="Source Sans Pro Light" panose="020B0403030403020204" pitchFamily="34" charset="77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58534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Fragmente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Fragmente: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Query-Teile wiederverwenden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047B0E-C42D-0549-A25B-8258E6D89455}"/>
              </a:ext>
            </a:extLst>
          </p:cNvPr>
          <p:cNvSpPr/>
          <p:nvPr/>
        </p:nvSpPr>
        <p:spPr>
          <a:xfrm>
            <a:off x="2487930" y="1793439"/>
            <a:ext cx="748474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ProjectListPageQuery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ProjectPage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"P1"}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 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6E36BE8-2E43-3749-A1A4-EC397347A2A1}"/>
              </a:ext>
            </a:extLst>
          </p:cNvPr>
          <p:cNvSpPr txBox="1"/>
          <p:nvPr/>
        </p:nvSpPr>
        <p:spPr>
          <a:xfrm>
            <a:off x="203200" y="1891129"/>
            <a:ext cx="1297150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</a:rPr>
              <a:t>Identische Teile</a:t>
            </a:r>
          </a:p>
          <a:p>
            <a:r>
              <a:rPr lang="de-DE" sz="105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 Light" panose="020B0409030403020204" pitchFamily="49" charset="0"/>
              </a:rPr>
              <a:t>(hier: Teile von Task)</a:t>
            </a:r>
          </a:p>
        </p:txBody>
      </p:sp>
    </p:spTree>
    <p:extLst>
      <p:ext uri="{BB962C8B-B14F-4D97-AF65-F5344CB8AC3E}">
        <p14:creationId xmlns:p14="http://schemas.microsoft.com/office/powerpoint/2010/main" val="38674334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Fragmente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Fragmente: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Query-Teile wiederverwenden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047B0E-C42D-0549-A25B-8258E6D89455}"/>
              </a:ext>
            </a:extLst>
          </p:cNvPr>
          <p:cNvSpPr/>
          <p:nvPr/>
        </p:nvSpPr>
        <p:spPr>
          <a:xfrm>
            <a:off x="2487930" y="1793439"/>
            <a:ext cx="748474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ProjectListPageQuery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ProjectPage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"P1"}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 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6E36BE8-2E43-3749-A1A4-EC397347A2A1}"/>
              </a:ext>
            </a:extLst>
          </p:cNvPr>
          <p:cNvSpPr txBox="1"/>
          <p:nvPr/>
        </p:nvSpPr>
        <p:spPr>
          <a:xfrm>
            <a:off x="203200" y="1891129"/>
            <a:ext cx="1297150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</a:rPr>
              <a:t>Identische Teile</a:t>
            </a:r>
          </a:p>
          <a:p>
            <a:r>
              <a:rPr lang="de-DE" sz="105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 Light" panose="020B0409030403020204" pitchFamily="49" charset="0"/>
              </a:rPr>
              <a:t>(hier: Teile von Task)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C9519EE-2BB4-A44E-922F-D03410220348}"/>
              </a:ext>
            </a:extLst>
          </p:cNvPr>
          <p:cNvSpPr/>
          <p:nvPr/>
        </p:nvSpPr>
        <p:spPr>
          <a:xfrm>
            <a:off x="2487930" y="3705166"/>
            <a:ext cx="74847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fragment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TaskFragment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on Task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574A3D0-41BE-224D-BD9C-24033FBE323A}"/>
              </a:ext>
            </a:extLst>
          </p:cNvPr>
          <p:cNvSpPr txBox="1"/>
          <p:nvPr/>
        </p:nvSpPr>
        <p:spPr>
          <a:xfrm>
            <a:off x="203199" y="3705166"/>
            <a:ext cx="1432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</a:rPr>
              <a:t>Fragment Definition</a:t>
            </a:r>
          </a:p>
        </p:txBody>
      </p:sp>
    </p:spTree>
    <p:extLst>
      <p:ext uri="{BB962C8B-B14F-4D97-AF65-F5344CB8AC3E}">
        <p14:creationId xmlns:p14="http://schemas.microsoft.com/office/powerpoint/2010/main" val="17289763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Fragmente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Fragmente: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Query-Teile wiederverwenden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047B0E-C42D-0549-A25B-8258E6D89455}"/>
              </a:ext>
            </a:extLst>
          </p:cNvPr>
          <p:cNvSpPr/>
          <p:nvPr/>
        </p:nvSpPr>
        <p:spPr>
          <a:xfrm>
            <a:off x="2487930" y="1793439"/>
            <a:ext cx="748474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ProjectListPageQuery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ProjectPage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"P1"}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 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6E36BE8-2E43-3749-A1A4-EC397347A2A1}"/>
              </a:ext>
            </a:extLst>
          </p:cNvPr>
          <p:cNvSpPr txBox="1"/>
          <p:nvPr/>
        </p:nvSpPr>
        <p:spPr>
          <a:xfrm>
            <a:off x="203200" y="1891129"/>
            <a:ext cx="1297150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</a:rPr>
              <a:t>Identische Teile</a:t>
            </a:r>
          </a:p>
          <a:p>
            <a:r>
              <a:rPr lang="de-DE" sz="105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 Light" panose="020B0409030403020204" pitchFamily="49" charset="0"/>
              </a:rPr>
              <a:t>(hier: Teile von Task)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C9519EE-2BB4-A44E-922F-D03410220348}"/>
              </a:ext>
            </a:extLst>
          </p:cNvPr>
          <p:cNvSpPr/>
          <p:nvPr/>
        </p:nvSpPr>
        <p:spPr>
          <a:xfrm>
            <a:off x="2487930" y="3705166"/>
            <a:ext cx="748474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fragment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TaskFragment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on Task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ProjectListPageQuery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...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TaskFragment</a:t>
            </a:r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 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ProjectPage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"P1"}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...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TaskFragment</a:t>
            </a:r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574A3D0-41BE-224D-BD9C-24033FBE323A}"/>
              </a:ext>
            </a:extLst>
          </p:cNvPr>
          <p:cNvSpPr txBox="1"/>
          <p:nvPr/>
        </p:nvSpPr>
        <p:spPr>
          <a:xfrm>
            <a:off x="203199" y="3705166"/>
            <a:ext cx="1432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</a:rPr>
              <a:t>Fragment Definition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E325F58-2DB0-BD4C-B08D-285285DEBB5F}"/>
              </a:ext>
            </a:extLst>
          </p:cNvPr>
          <p:cNvSpPr txBox="1"/>
          <p:nvPr/>
        </p:nvSpPr>
        <p:spPr>
          <a:xfrm>
            <a:off x="203199" y="4790004"/>
            <a:ext cx="1604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</a:rPr>
              <a:t>Fragment Verwendung</a:t>
            </a:r>
          </a:p>
        </p:txBody>
      </p:sp>
    </p:spTree>
    <p:extLst>
      <p:ext uri="{BB962C8B-B14F-4D97-AF65-F5344CB8AC3E}">
        <p14:creationId xmlns:p14="http://schemas.microsoft.com/office/powerpoint/2010/main" val="91927106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Fragmente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Fragmente: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Apollo mit ${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fragment_name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} in Query einbinden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047B0E-C42D-0549-A25B-8258E6D89455}"/>
              </a:ext>
            </a:extLst>
          </p:cNvPr>
          <p:cNvSpPr/>
          <p:nvPr/>
        </p:nvSpPr>
        <p:spPr>
          <a:xfrm>
            <a:off x="2493645" y="2256354"/>
            <a:ext cx="74847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TASK_FRAGMENT 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gql`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fragment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TaskFragment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on Task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`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D7EFC45-835E-1244-98D2-75B2A29E8794}"/>
              </a:ext>
            </a:extLst>
          </p:cNvPr>
          <p:cNvSpPr/>
          <p:nvPr/>
        </p:nvSpPr>
        <p:spPr>
          <a:xfrm>
            <a:off x="2493645" y="3337165"/>
            <a:ext cx="748474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PROJEKT_LIST_PAGE_QUERY =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gql`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ProjectListPageQuery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...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TaskFragment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 }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${TASK_FRAGMENT}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`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PROJEKT_PAGE_QUERY =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gql`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ProjectListPageQuery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...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TaskFragment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 }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${TASK_FRAGMENT}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`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46645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344604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898848" y="3944979"/>
            <a:ext cx="8409241" cy="1558225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Repository: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github.com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nilshartmann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-workshop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ejs</a:t>
            </a:r>
            <a:r>
              <a:rPr lang="de-DE" sz="2400" b="1" dirty="0">
                <a:solidFill>
                  <a:srgbClr val="41719C"/>
                </a:solidFill>
              </a:rPr>
              <a:t>-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-workshop</a:t>
            </a: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Fragen und Kontakt: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Die Beispiel Anwendung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http://localhost:4080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D95029E-EC82-6742-BA6D-B002BF0DF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878" y="300580"/>
            <a:ext cx="6818243" cy="439329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Playground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http://localhost:4000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5CDAEF6-71B4-D844-9E6B-2FC4781C3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903" y="243116"/>
            <a:ext cx="6774193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6190697" y="5628992"/>
            <a:ext cx="33831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https://github.com/prisma/graphql-playground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318250" y="4547608"/>
            <a:ext cx="146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34777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5223900" y="6180714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048136"/>
            <a:ext cx="740153" cy="705557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3E050F4-10A2-9645-A2A2-E3EC51EDB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283" y="1976980"/>
            <a:ext cx="4434100" cy="3562078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72570" y="1566464"/>
            <a:ext cx="2565075" cy="196470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5025483" y="5088108"/>
            <a:ext cx="3063638" cy="63951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3674818" y="3055434"/>
            <a:ext cx="4414303" cy="1166574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  <a:p>
            <a:pPr algn="ctr"/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-workshops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414186"/>
            <a:ext cx="740153" cy="110518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8BFB2C0-F873-4046-8394-5EEBD9852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217" y="2006436"/>
            <a:ext cx="4434101" cy="356207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267EA525-7AAA-5B4F-A4A6-FCEB9AC23429}"/>
              </a:ext>
            </a:extLst>
          </p:cNvPr>
          <p:cNvSpPr/>
          <p:nvPr/>
        </p:nvSpPr>
        <p:spPr>
          <a:xfrm>
            <a:off x="8299432" y="1313848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5099384" y="2937933"/>
            <a:ext cx="2989737" cy="6608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3810000" y="3616213"/>
            <a:ext cx="4242380" cy="85323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D938467-A8AB-674B-872D-39CEE5C957E0}"/>
              </a:ext>
            </a:extLst>
          </p:cNvPr>
          <p:cNvCxnSpPr>
            <a:cxnSpLocks/>
          </p:cNvCxnSpPr>
          <p:nvPr/>
        </p:nvCxnSpPr>
        <p:spPr>
          <a:xfrm>
            <a:off x="4563330" y="4042829"/>
            <a:ext cx="3525791" cy="1730459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61331" y="3429000"/>
            <a:ext cx="347773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3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3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763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Gateway für Frontend zu mehreren </a:t>
            </a:r>
            <a:r>
              <a:rPr lang="de-DE" b="0" dirty="0" err="1">
                <a:solidFill>
                  <a:srgbClr val="36544F"/>
                </a:solidFill>
              </a:rPr>
              <a:t>Backends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095ED7-77CA-274B-9ED0-ECB268A6C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036" y="1643771"/>
            <a:ext cx="7301927" cy="471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02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Project Beispiel Anwendung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340C98B-4725-CD48-99DF-DD0C8D776609}"/>
              </a:ext>
            </a:extLst>
          </p:cNvPr>
          <p:cNvSpPr txBox="1"/>
          <p:nvPr/>
        </p:nvSpPr>
        <p:spPr>
          <a:xfrm>
            <a:off x="7385758" y="5468636"/>
            <a:ext cx="252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REST Endpunkt: http://localhost:4010</a:t>
            </a:r>
          </a:p>
          <a:p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       /</a:t>
            </a:r>
            <a:r>
              <a:rPr lang="de-DE" sz="1200" dirty="0" err="1">
                <a:solidFill>
                  <a:srgbClr val="41719C"/>
                </a:solidFill>
                <a:latin typeface="Source Sans Pro Light" panose="020B0403030403020204" pitchFamily="34" charset="77"/>
              </a:rPr>
              <a:t>users</a:t>
            </a:r>
            <a:endParaRPr lang="de-DE" sz="1200" dirty="0">
              <a:solidFill>
                <a:srgbClr val="41719C"/>
              </a:solidFill>
              <a:latin typeface="Source Sans Pro Light" panose="020B0403030403020204" pitchFamily="34" charset="77"/>
            </a:endParaRPr>
          </a:p>
          <a:p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       /</a:t>
            </a:r>
            <a:r>
              <a:rPr lang="de-DE" sz="1200" dirty="0" err="1">
                <a:solidFill>
                  <a:srgbClr val="41719C"/>
                </a:solidFill>
                <a:latin typeface="Source Sans Pro Light" panose="020B0403030403020204" pitchFamily="34" charset="77"/>
              </a:rPr>
              <a:t>users</a:t>
            </a:r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/:</a:t>
            </a:r>
            <a:r>
              <a:rPr lang="de-DE" sz="1200" dirty="0" err="1">
                <a:solidFill>
                  <a:srgbClr val="41719C"/>
                </a:solidFill>
                <a:latin typeface="Source Sans Pro Light" panose="020B0403030403020204" pitchFamily="34" charset="77"/>
              </a:rPr>
              <a:t>id</a:t>
            </a:r>
            <a:endParaRPr lang="de-DE" sz="1200" dirty="0">
              <a:solidFill>
                <a:srgbClr val="41719C"/>
              </a:solidFill>
              <a:latin typeface="Source Sans Pro Light" panose="020B0403030403020204" pitchFamily="34" charset="77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C4E984-D6C5-4C47-9A0A-6C9314238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81" y="1965816"/>
            <a:ext cx="8215704" cy="350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85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latin typeface="Source Sans Pro" panose="020B0503030403020204" pitchFamily="34" charset="77"/>
              </a:rPr>
              <a:t>Gründe für den Einsatz von </a:t>
            </a:r>
            <a:r>
              <a:rPr lang="de-DE" dirty="0" err="1">
                <a:latin typeface="Source Sans Pro" panose="020B0503030403020204" pitchFamily="34" charset="77"/>
              </a:rPr>
              <a:t>GraphQL</a:t>
            </a:r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Viele unterschiedliche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-Cases, die unterschiedliche Daten benötigen</a:t>
            </a:r>
          </a:p>
          <a:p>
            <a:pPr lvl="1"/>
            <a:r>
              <a:rPr lang="de-DE" dirty="0">
                <a:latin typeface="Source Sans Pro" panose="020B0503030403020204" pitchFamily="34" charset="77"/>
              </a:rPr>
              <a:t>Unterschiedliche Ansichten im Frontend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Unterschiedliche Clients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Flexible Architektur im Client</a:t>
            </a:r>
          </a:p>
          <a:p>
            <a:pPr lvl="1"/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Einheitliche Gesamt-Sicht auf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Domaine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erwünscht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Typ-sichere API erfordert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Im Gegensatz zu REST (mehr) standardisiert und aus einer Hand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65099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Versteckt unterschiedliche APIs/Services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Gesamt-Sicht auf die Domain/Anwendung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Fachliche Abfragen möglichen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Ermittlung der Daten ist unsere Aufgabe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B5B526B-8786-EF42-AD4D-226542752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3666066"/>
            <a:ext cx="70866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92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724F2B-E00E-464C-9B4B-83A7D36B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FF5C9D-8F61-D640-9991-47F91AEF290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1025525"/>
            <a:ext cx="9499600" cy="5329238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Die </a:t>
            </a:r>
            <a:r>
              <a:rPr lang="de-DE" dirty="0" err="1"/>
              <a:t>GraphQL</a:t>
            </a:r>
            <a:r>
              <a:rPr lang="de-DE" dirty="0"/>
              <a:t> Query Sprache</a:t>
            </a:r>
          </a:p>
        </p:txBody>
      </p:sp>
    </p:spTree>
    <p:extLst>
      <p:ext uri="{BB962C8B-B14F-4D97-AF65-F5344CB8AC3E}">
        <p14:creationId xmlns:p14="http://schemas.microsoft.com/office/powerpoint/2010/main" val="439297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263668A-16BC-C54E-A0F1-9723B4020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252611"/>
            <a:ext cx="2419350" cy="315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81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2648DD0-9D9F-1D42-82F6-6F2A8459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918" y="1252612"/>
            <a:ext cx="4367819" cy="315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6506FC8-564C-714A-B14D-332F1C5E0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504950"/>
            <a:ext cx="64389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A8A5A5-34A4-A94F-A5EC-9D8640093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5" y="2338917"/>
            <a:ext cx="4707467" cy="427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62BCF9-94CA-5040-9EDF-D80DF71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30D04-E16B-AE4B-93A4-E301941AB8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 algn="ctr"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 Grundlagen: wieso, weshalb, warum</a:t>
            </a:r>
          </a:p>
          <a:p>
            <a:pPr marL="457200" indent="-457200" algn="ctr">
              <a:buFont typeface="+mj-lt"/>
              <a:buAutoNum type="arabicPeriod"/>
            </a:pPr>
            <a:endParaRPr lang="de-DE" dirty="0">
              <a:solidFill>
                <a:srgbClr val="025249"/>
              </a:solidFill>
            </a:endParaRPr>
          </a:p>
          <a:p>
            <a:pPr marL="457200" indent="-457200" algn="ctr">
              <a:buFont typeface="+mj-lt"/>
              <a:buAutoNum type="arabicPeriod"/>
            </a:pPr>
            <a:r>
              <a:rPr lang="de-DE" dirty="0">
                <a:solidFill>
                  <a:srgbClr val="025249"/>
                </a:solidFill>
              </a:rPr>
              <a:t>Ein </a:t>
            </a:r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 Backend mit Apollo</a:t>
            </a:r>
          </a:p>
          <a:p>
            <a:pPr marL="457200" indent="-457200" algn="ctr">
              <a:buFont typeface="+mj-lt"/>
              <a:buAutoNum type="arabicPeriod"/>
            </a:pPr>
            <a:endParaRPr lang="de-DE" dirty="0">
              <a:solidFill>
                <a:srgbClr val="025249"/>
              </a:solidFill>
            </a:endParaRPr>
          </a:p>
          <a:p>
            <a:pPr marL="457200" indent="-457200" algn="ctr"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Frontends</a:t>
            </a:r>
            <a:r>
              <a:rPr lang="de-DE" dirty="0">
                <a:solidFill>
                  <a:srgbClr val="025249"/>
                </a:solidFill>
              </a:rPr>
              <a:t> mit </a:t>
            </a:r>
            <a:r>
              <a:rPr lang="de-DE" dirty="0" err="1">
                <a:solidFill>
                  <a:srgbClr val="025249"/>
                </a:solidFill>
              </a:rPr>
              <a:t>React</a:t>
            </a:r>
            <a:r>
              <a:rPr lang="de-DE" dirty="0">
                <a:solidFill>
                  <a:srgbClr val="025249"/>
                </a:solidFill>
              </a:rPr>
              <a:t> und </a:t>
            </a:r>
            <a:r>
              <a:rPr lang="de-DE" dirty="0" err="1">
                <a:solidFill>
                  <a:srgbClr val="025249"/>
                </a:solidFill>
              </a:rPr>
              <a:t>TypeScript</a:t>
            </a:r>
            <a:endParaRPr lang="de-DE" dirty="0">
              <a:solidFill>
                <a:srgbClr val="025249"/>
              </a:solidFill>
            </a:endParaRPr>
          </a:p>
          <a:p>
            <a:pPr marL="457200" indent="-457200" algn="ctr">
              <a:buFont typeface="+mj-lt"/>
              <a:buAutoNum type="arabicPeriod"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Jederzeit: Fragen, und Diskussionen! </a:t>
            </a: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Traut euch ☺️!</a:t>
            </a:r>
          </a:p>
        </p:txBody>
      </p:sp>
    </p:spTree>
    <p:extLst>
      <p:ext uri="{BB962C8B-B14F-4D97-AF65-F5344CB8AC3E}">
        <p14:creationId xmlns:p14="http://schemas.microsoft.com/office/powerpoint/2010/main" val="2491984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CD3273D-A6F6-7745-8A4D-27AE2C5FB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275" y="2755899"/>
            <a:ext cx="4882367" cy="386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238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7AB8DD-D618-4C42-91C0-9B1DFF2CF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733" y="2914650"/>
            <a:ext cx="5008172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DEC509B-4049-9640-BEC0-ED1735FD2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132" y="2393949"/>
            <a:ext cx="5297735" cy="392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einzelner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(bei Apollo: /, sonst meist 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http://localhost:4000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"Create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Talk"},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"Book Trip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St. Peter-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Ording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"Clean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House"},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Refactor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Tax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Declaration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Implement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Java App"}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Antwort vom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 HTTP 200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(JSON-)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max. drei Feldern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extensions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. . . 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461521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Übung: </a:t>
            </a:r>
            <a:r>
              <a:rPr lang="de-DE" dirty="0" err="1">
                <a:solidFill>
                  <a:srgbClr val="D4EBE9"/>
                </a:solidFill>
              </a:rPr>
              <a:t>Queries</a:t>
            </a:r>
            <a:r>
              <a:rPr lang="de-DE" dirty="0">
                <a:solidFill>
                  <a:srgbClr val="D4EBE9"/>
                </a:solidFill>
              </a:rPr>
              <a:t> ausführen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Mach dich mit dem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und der Query-Sprache vertraut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1005EFB-CEA8-0649-8079-A9A3DE273175}"/>
              </a:ext>
            </a:extLst>
          </p:cNvPr>
          <p:cNvSpPr txBox="1"/>
          <p:nvPr/>
        </p:nvSpPr>
        <p:spPr>
          <a:xfrm>
            <a:off x="203200" y="1601794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Öffne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 meinem Computer (IP steht auf der Tafel)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Mach' dich mit der API des Projektes vertraut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Führe einen Query aus, mit dem Du alle Projekte und alle Benutzer (insb. jeweils die IDs) erhältst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Führe eine Mutation aus, mit der Du eine neue Aufgabe ("Task") einem bestehenden Projekte ("Project") hinzufügst</a:t>
            </a:r>
          </a:p>
        </p:txBody>
      </p:sp>
    </p:spTree>
    <p:extLst>
      <p:ext uri="{BB962C8B-B14F-4D97-AF65-F5344CB8AC3E}">
        <p14:creationId xmlns:p14="http://schemas.microsoft.com/office/powerpoint/2010/main" val="24170742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0" y="855697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4000" u="sng" dirty="0">
                <a:solidFill>
                  <a:srgbClr val="9E60B8"/>
                </a:solidFill>
              </a:rPr>
              <a:t>Teil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18494" y="3797848"/>
            <a:ext cx="506901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Apollo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"A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community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building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flexible open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source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tools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."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github.com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apollographql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4FD371C-98B3-3F4A-B69B-156C1075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31197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Apollo-Server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38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 Server: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/apollo-server/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JavaScript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Referenzimplementierung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"All-inclusive"-Lösung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Eingebauter Webserver  plus Adapter (Connect, Express,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Hapi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 Query Ausführung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89C1342-1D82-3B43-94D8-8E9C98F892EA}"/>
              </a:ext>
            </a:extLst>
          </p:cNvPr>
          <p:cNvSpPr/>
          <p:nvPr/>
        </p:nvSpPr>
        <p:spPr>
          <a:xfrm>
            <a:off x="643338" y="487535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0030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489279" y="2187709"/>
            <a:ext cx="8927444" cy="3570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3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Grundlagen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5697"/>
            <a:ext cx="9906000" cy="790223"/>
          </a:xfrm>
        </p:spPr>
        <p:txBody>
          <a:bodyPr>
            <a:normAutofit/>
          </a:bodyPr>
          <a:lstStyle/>
          <a:p>
            <a:r>
              <a:rPr lang="de-DE" sz="4000" u="sng" dirty="0">
                <a:solidFill>
                  <a:srgbClr val="9E60B8"/>
                </a:solidFill>
              </a:rPr>
              <a:t>Teil 1</a:t>
            </a: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Apollo-Server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 Server: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/apollo-server/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Konfiguration und Start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läuft auf Port 4000 für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77"/>
              </a:rPr>
              <a:t>und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endParaRPr lang="de-DE" sz="2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Das ist bei anderen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-Frameworks anders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1CA7293-C550-044C-97BE-4733D2F805F1}"/>
              </a:ext>
            </a:extLst>
          </p:cNvPr>
          <p:cNvSpPr/>
          <p:nvPr/>
        </p:nvSpPr>
        <p:spPr>
          <a:xfrm>
            <a:off x="2861734" y="2995347"/>
            <a:ext cx="6688666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ApolloServer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require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("apollo-server");</a:t>
            </a:r>
          </a:p>
          <a:p>
            <a:endParaRPr lang="de-DE" sz="16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const</a:t>
            </a:r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server</a:t>
            </a:r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= </a:t>
            </a:r>
            <a:r>
              <a:rPr lang="de-DE" sz="16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new</a:t>
            </a:r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ApolloServer</a:t>
            </a:r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({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typeDefs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...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context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dataSources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});</a:t>
            </a:r>
          </a:p>
          <a:p>
            <a:endParaRPr lang="de-DE" sz="16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server.listen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.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then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info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=&gt;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console.log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Running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"))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;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89C1342-1D82-3B43-94D8-8E9C98F892EA}"/>
              </a:ext>
            </a:extLst>
          </p:cNvPr>
          <p:cNvSpPr/>
          <p:nvPr/>
        </p:nvSpPr>
        <p:spPr>
          <a:xfrm>
            <a:off x="643338" y="487535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402D07C-A72D-D646-ADFC-4D2F80EFE5F6}"/>
              </a:ext>
            </a:extLst>
          </p:cNvPr>
          <p:cNvSpPr txBox="1"/>
          <p:nvPr/>
        </p:nvSpPr>
        <p:spPr>
          <a:xfrm>
            <a:off x="355600" y="3700239"/>
            <a:ext cx="1957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41719C"/>
                </a:solidFill>
                <a:latin typeface="Source Sans Pro" charset="0"/>
              </a:rPr>
              <a:t>Server Konfiguration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17C1184-1264-2849-BD4F-EB98739333F4}"/>
              </a:ext>
            </a:extLst>
          </p:cNvPr>
          <p:cNvSpPr txBox="1"/>
          <p:nvPr/>
        </p:nvSpPr>
        <p:spPr>
          <a:xfrm>
            <a:off x="225261" y="5496470"/>
            <a:ext cx="2362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41719C"/>
                </a:solidFill>
                <a:latin typeface="Source Sans Pro" charset="0"/>
              </a:rPr>
              <a:t>Server Start</a:t>
            </a:r>
          </a:p>
        </p:txBody>
      </p:sp>
    </p:spTree>
    <p:extLst>
      <p:ext uri="{BB962C8B-B14F-4D97-AF65-F5344CB8AC3E}">
        <p14:creationId xmlns:p14="http://schemas.microsoft.com/office/powerpoint/2010/main" val="41176041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Server mit Apollo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Aufgaben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das Schema implementieren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Wie/woher kommen die Daten für eine Anfrage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Zugriff auf (externe) Daten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Server konfigurieren und starten (wie gesehen)</a:t>
            </a:r>
          </a:p>
        </p:txBody>
      </p:sp>
    </p:spTree>
    <p:extLst>
      <p:ext uri="{BB962C8B-B14F-4D97-AF65-F5344CB8AC3E}">
        <p14:creationId xmlns:p14="http://schemas.microsoft.com/office/powerpoint/2010/main" val="2592415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9712990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learn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2312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6431398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>
            <a:off x="4472448" y="2566938"/>
            <a:ext cx="1958949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431397" y="29618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>
            <a:off x="6208146" y="3155464"/>
            <a:ext cx="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4564955E-7C2D-0242-BEC3-99198E3E83AF}"/>
              </a:ext>
            </a:extLst>
          </p:cNvPr>
          <p:cNvCxnSpPr>
            <a:cxnSpLocks/>
          </p:cNvCxnSpPr>
          <p:nvPr/>
        </p:nvCxnSpPr>
        <p:spPr>
          <a:xfrm flipH="1">
            <a:off x="6089515" y="3117029"/>
            <a:ext cx="34188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EAEC526C-6EBB-D44D-8823-537D1A763451}"/>
              </a:ext>
            </a:extLst>
          </p:cNvPr>
          <p:cNvSpPr/>
          <p:nvPr/>
        </p:nvSpPr>
        <p:spPr>
          <a:xfrm>
            <a:off x="203200" y="4824569"/>
            <a:ext cx="91512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u="sng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Eingebaute skalare Typen: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Float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Boolean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ID 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(wird als String gelesen und geschrieben. Wert wird in der Anwendung nicht "interpretiert")</a:t>
            </a:r>
          </a:p>
        </p:txBody>
      </p:sp>
    </p:spTree>
    <p:extLst>
      <p:ext uri="{BB962C8B-B14F-4D97-AF65-F5344CB8AC3E}">
        <p14:creationId xmlns:p14="http://schemas.microsoft.com/office/powerpoint/2010/main" val="29603704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21804" y="3599946"/>
            <a:ext cx="403043" cy="93314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1470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[Task!]!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033363" y="3523326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540506" y="3663419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4914088" y="6132133"/>
            <a:ext cx="2187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132886" y="3920247"/>
            <a:ext cx="0" cy="221188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886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[Task!]!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4797817" y="4286069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>
            <a:off x="5229221" y="4088645"/>
            <a:ext cx="0" cy="24989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24CE2559-0610-624D-886E-E1000AB00061}"/>
              </a:ext>
            </a:extLst>
          </p:cNvPr>
          <p:cNvSpPr/>
          <p:nvPr/>
        </p:nvSpPr>
        <p:spPr>
          <a:xfrm>
            <a:off x="3934136" y="3802558"/>
            <a:ext cx="1727362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7693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Aufzählungstyp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5286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toBeFinished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assigneeId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Aufzählungstyp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1CE6EB3A-1D82-1C46-B80E-CB72AA80BA58}"/>
              </a:ext>
            </a:extLst>
          </p:cNvPr>
          <p:cNvSpPr/>
          <p:nvPr/>
        </p:nvSpPr>
        <p:spPr>
          <a:xfrm>
            <a:off x="6712044" y="3937482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Input-Typ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(für Argumente)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1C8DC4B-FFD2-BC4D-840B-68CBFB37F6DB}"/>
              </a:ext>
            </a:extLst>
          </p:cNvPr>
          <p:cNvCxnSpPr>
            <a:cxnSpLocks/>
          </p:cNvCxnSpPr>
          <p:nvPr/>
        </p:nvCxnSpPr>
        <p:spPr>
          <a:xfrm flipH="1">
            <a:off x="4851400" y="4208361"/>
            <a:ext cx="1794935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688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00188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Query 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9220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D9B6F59-2099-6844-B9FC-71B8FE0B28D3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9532069-7E60-7C49-BEB2-8A7FB2B94891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329524E-7F43-CB4E-A3E4-2B2CAD7BF21A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41205791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onTaskChange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9B9C6F9B-D294-754B-8FA5-1F5815F69E16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1ADF8EA-948A-BB4E-A98F-CCC1957F21CC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039209B1-F52C-A947-98CE-FFFFCCD2E5D7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16197757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8446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[Project!]!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getProjectById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0985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Apollo Server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schema.js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module.exports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>
                <a:solidFill>
                  <a:srgbClr val="C1402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title: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description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[Task!]!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Task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[Project!]!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ID!):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C1402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Type-Definition in Apollo Server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Erfolgt in der Regel in eigener Datei/eigenen Dateien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549513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 (erforderlich)</a:t>
            </a:r>
          </a:p>
        </p:txBody>
      </p:sp>
    </p:spTree>
    <p:extLst>
      <p:ext uri="{BB962C8B-B14F-4D97-AF65-F5344CB8AC3E}">
        <p14:creationId xmlns:p14="http://schemas.microsoft.com/office/powerpoint/2010/main" val="26380418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Apollo Server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schema.js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module.exports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>
                <a:solidFill>
                  <a:srgbClr val="C14026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A **Project**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consists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**Tasks**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Get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a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null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not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C14026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Type-Definition in Apollo Server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Dokumentation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Markdown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-Syntax mit """ hinzugefügt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0571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Apollo Server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require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("apollo-server");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require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("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./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schema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server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dataSources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server.listen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();</a:t>
            </a:r>
          </a:p>
        </p:txBody>
      </p:sp>
      <p:sp>
        <p:nvSpPr>
          <p:cNvPr id="7" name="Rechteck 6"/>
          <p:cNvSpPr/>
          <p:nvPr/>
        </p:nvSpPr>
        <p:spPr>
          <a:xfrm>
            <a:off x="84783" y="4023243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Konfiguration des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Servers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Type-Definition in Apollo Server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wird beim Server-Start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9673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Apollo Server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module.exports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`type Project { ... } 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module.exports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`type Query { ... }`;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projectTypes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require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("</a:t>
            </a:r>
            <a:r>
              <a:rPr lang="de-DE" sz="1625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./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");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queryTypes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require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("</a:t>
            </a:r>
            <a:r>
              <a:rPr lang="de-DE" sz="1625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./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[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projectTypes</a:t>
            </a:r>
            <a:r>
              <a:rPr lang="de-DE" sz="1625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queryTypes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],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Modulare Schema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kann in mehrere Dateien aufgeteilt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9678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Vervollständige das Schema der Beispiel-Anwendung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8589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Vervollständige das Schema der Beispiel-Anwendung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4361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Workshop Repository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ACECD7C-D8EF-5341-A080-D0F40CA9F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97"/>
          <a:stretch/>
        </p:blipFill>
        <p:spPr>
          <a:xfrm>
            <a:off x="245535" y="1678450"/>
            <a:ext cx="3970865" cy="492555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03AD540-4547-1145-9945-AE83F7676425}"/>
              </a:ext>
            </a:extLst>
          </p:cNvPr>
          <p:cNvSpPr/>
          <p:nvPr/>
        </p:nvSpPr>
        <p:spPr>
          <a:xfrm>
            <a:off x="5198535" y="3245296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Lösungen für die Übungen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C510E4-7A1F-2C4B-B0DF-AD346BCE1331}"/>
              </a:ext>
            </a:extLst>
          </p:cNvPr>
          <p:cNvSpPr/>
          <p:nvPr/>
        </p:nvSpPr>
        <p:spPr>
          <a:xfrm>
            <a:off x="5198535" y="4137238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Fertiger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(nur starten)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34F15E7-7BBB-754E-8134-F95623E2B694}"/>
              </a:ext>
            </a:extLst>
          </p:cNvPr>
          <p:cNvSpPr/>
          <p:nvPr/>
        </p:nvSpPr>
        <p:spPr>
          <a:xfrm>
            <a:off x="5198535" y="457365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Verzeichnis für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Übungen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Ausgangsmaterial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IDE/Editor öffnen)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0829979-3636-A84B-9E64-8881D1E6E428}"/>
              </a:ext>
            </a:extLst>
          </p:cNvPr>
          <p:cNvSpPr/>
          <p:nvPr/>
        </p:nvSpPr>
        <p:spPr>
          <a:xfrm>
            <a:off x="5198535" y="5723159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Verzeichnis für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-Übungen (2. Teil)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FC5B28E-E90C-A34A-8BD1-37DD1C186426}"/>
              </a:ext>
            </a:extLst>
          </p:cNvPr>
          <p:cNvSpPr/>
          <p:nvPr/>
        </p:nvSpPr>
        <p:spPr>
          <a:xfrm>
            <a:off x="5198535" y="6159577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Slides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3F0177AD-FCD5-844C-BED2-F789F49199F3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3378200" y="3115733"/>
            <a:ext cx="1820335" cy="313267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3DE24A19-C519-6A45-A470-8173459BCBC5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191774" y="3429000"/>
            <a:ext cx="2006761" cy="8444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012E5398-C7B8-2A4B-BB0B-A21B5821D112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476447" y="3429000"/>
            <a:ext cx="1722088" cy="460789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FD00745D-BD4E-2B41-B95F-B3FB0FD3BA79}"/>
              </a:ext>
            </a:extLst>
          </p:cNvPr>
          <p:cNvCxnSpPr>
            <a:cxnSpLocks/>
          </p:cNvCxnSpPr>
          <p:nvPr/>
        </p:nvCxnSpPr>
        <p:spPr>
          <a:xfrm flipH="1">
            <a:off x="2536167" y="4333191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F835920-C907-DA44-A3F7-EB4E0976FB91}"/>
              </a:ext>
            </a:extLst>
          </p:cNvPr>
          <p:cNvCxnSpPr>
            <a:cxnSpLocks/>
          </p:cNvCxnSpPr>
          <p:nvPr/>
        </p:nvCxnSpPr>
        <p:spPr>
          <a:xfrm flipH="1">
            <a:off x="2536167" y="4765987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D1D23758-1DA0-5043-A3C4-8E3EE93764ED}"/>
              </a:ext>
            </a:extLst>
          </p:cNvPr>
          <p:cNvCxnSpPr>
            <a:cxnSpLocks/>
          </p:cNvCxnSpPr>
          <p:nvPr/>
        </p:nvCxnSpPr>
        <p:spPr>
          <a:xfrm flipH="1">
            <a:off x="2553419" y="5944931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3287754B-C7DD-B049-9905-98D8B9973E6B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4195155" y="6343281"/>
            <a:ext cx="100338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926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99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Vorbereitung: Installation und Starten (gemeinsam)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4361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Workshop Repository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ACECD7C-D8EF-5341-A080-D0F40CA9F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97"/>
          <a:stretch/>
        </p:blipFill>
        <p:spPr>
          <a:xfrm>
            <a:off x="245535" y="1678450"/>
            <a:ext cx="3970865" cy="492555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DAC510E4-7A1F-2C4B-B0DF-AD346BCE1331}"/>
              </a:ext>
            </a:extLst>
          </p:cNvPr>
          <p:cNvSpPr/>
          <p:nvPr/>
        </p:nvSpPr>
        <p:spPr>
          <a:xfrm>
            <a:off x="5198535" y="4137238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ausführen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34F15E7-7BBB-754E-8134-F95623E2B694}"/>
              </a:ext>
            </a:extLst>
          </p:cNvPr>
          <p:cNvSpPr/>
          <p:nvPr/>
        </p:nvSpPr>
        <p:spPr>
          <a:xfrm>
            <a:off x="5198535" y="4573656"/>
            <a:ext cx="4953000" cy="291579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ausführen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Achtung, </a:t>
            </a:r>
            <a:r>
              <a:rPr lang="de-DE" sz="1600" u="sng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Windows</a:t>
            </a:r>
            <a:r>
              <a:rPr lang="de-DE" sz="16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-Benutzer: entweder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yarn</a:t>
            </a:r>
            <a:r>
              <a:rPr lang="de-DE" sz="14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start</a:t>
            </a:r>
            <a:endParaRPr lang="de-DE" sz="1400" dirty="0">
              <a:solidFill>
                <a:srgbClr val="36544F"/>
              </a:solidFill>
              <a:latin typeface="Source Sans Pro Light" panose="020B0403030403020204" pitchFamily="34" charset="77"/>
              <a:ea typeface="Source Sans Pro" charset="0"/>
              <a:cs typeface="Source Sans Pro" charset="0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Bash</a:t>
            </a:r>
            <a:r>
              <a:rPr lang="de-DE" sz="14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/Linux Subsystem verwenden oder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in </a:t>
            </a:r>
            <a:r>
              <a:rPr lang="de-DE" sz="1400" dirty="0" err="1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package.json</a:t>
            </a:r>
            <a:r>
              <a:rPr lang="de-DE" sz="14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 "/" durch "\" ersetzen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Öffnen in der IDE/Editor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Änderungen 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-startet Server automatisch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/API: http://localhost:4000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FD00745D-BD4E-2B41-B95F-B3FB0FD3BA79}"/>
              </a:ext>
            </a:extLst>
          </p:cNvPr>
          <p:cNvCxnSpPr>
            <a:cxnSpLocks/>
          </p:cNvCxnSpPr>
          <p:nvPr/>
        </p:nvCxnSpPr>
        <p:spPr>
          <a:xfrm flipH="1">
            <a:off x="2536167" y="4315939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F835920-C907-DA44-A3F7-EB4E0976FB91}"/>
              </a:ext>
            </a:extLst>
          </p:cNvPr>
          <p:cNvCxnSpPr>
            <a:cxnSpLocks/>
          </p:cNvCxnSpPr>
          <p:nvPr/>
        </p:nvCxnSpPr>
        <p:spPr>
          <a:xfrm flipH="1">
            <a:off x="2536167" y="4765987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F7920B03-CC2B-0042-8B38-B7AF6BAEA908}"/>
              </a:ext>
            </a:extLst>
          </p:cNvPr>
          <p:cNvCxnSpPr>
            <a:cxnSpLocks/>
          </p:cNvCxnSpPr>
          <p:nvPr/>
        </p:nvCxnSpPr>
        <p:spPr>
          <a:xfrm flipH="1">
            <a:off x="2645435" y="2717176"/>
            <a:ext cx="2383765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5DA78F37-35F5-E441-87C4-9A48633AE35F}"/>
              </a:ext>
            </a:extLst>
          </p:cNvPr>
          <p:cNvSpPr/>
          <p:nvPr/>
        </p:nvSpPr>
        <p:spPr>
          <a:xfrm>
            <a:off x="5172657" y="2561210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install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ausführen</a:t>
            </a:r>
          </a:p>
        </p:txBody>
      </p:sp>
    </p:spTree>
    <p:extLst>
      <p:ext uri="{BB962C8B-B14F-4D97-AF65-F5344CB8AC3E}">
        <p14:creationId xmlns:p14="http://schemas.microsoft.com/office/powerpoint/2010/main" val="2095940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604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Vervollständige das Schema der Beispiel-Anwendung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 (gemeinsam): Starten aller Prozesse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"code-backend":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install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"code-backend/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":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"code-backend/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":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sollte jetzt über http://localhost:4000 erreichbar sein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Um die Übungen zu machen, am Besten "code-backend/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in deiner IDE/Editor öffnen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 dem ändern/speichern von Code wird der Server automatisch neugestartet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sollte auch das Schema automatisch aktualisiert werden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Lösungen der Übungen: code-backend/01_..., 02_..., 03_...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1076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5823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Vervollständige das Schema der Beispiel-Anwendung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Project-Type muss definiert werden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Query-Type muss um zwei Felder erweitert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der Datei 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workspace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src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schema.js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stehen TODOs drin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 Änderungen am Schema (speichern der Datei) könnt ihr 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Eure API-Änderungen sehen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hlinkClick r:id="rId2"/>
              </a:rPr>
              <a:t>http://localhost:4000/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sollte automatisch aktualisiert werden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(Auf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am rechten Rand klicken)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Hinweis: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Ausführen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funktioniert noch nicht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6409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57195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49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-Funktion</a:t>
            </a:r>
          </a:p>
          <a:p>
            <a:pPr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Resolver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liefert einen Wert für ein angefragtes Feld in einer Query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jedes Root-Field (Query, Mutation,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 da per "Property-Pfad" weiter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root.projects.task.assignee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oder per speziellem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Eingehende Argumente und Rückgabewert wird validiert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Nur gültige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gegeben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Nur gültige Antworten kommen an den Client zurück</a:t>
            </a:r>
          </a:p>
        </p:txBody>
      </p:sp>
    </p:spTree>
    <p:extLst>
      <p:ext uri="{BB962C8B-B14F-4D97-AF65-F5344CB8AC3E}">
        <p14:creationId xmlns:p14="http://schemas.microsoft.com/office/powerpoint/2010/main" val="35302909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255617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203199" y="399586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3327400" y="2594572"/>
            <a:ext cx="6151477" cy="1000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12C994B-12AB-FD42-B66C-BADE04E588D5}"/>
              </a:ext>
            </a:extLst>
          </p:cNvPr>
          <p:cNvSpPr/>
          <p:nvPr/>
        </p:nvSpPr>
        <p:spPr>
          <a:xfrm>
            <a:off x="3213904" y="4049396"/>
            <a:ext cx="3145367" cy="343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b="1" dirty="0" err="1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328A279-D739-A242-A26B-B4AE7423F0E7}"/>
              </a:ext>
            </a:extLst>
          </p:cNvPr>
          <p:cNvSpPr/>
          <p:nvPr/>
        </p:nvSpPr>
        <p:spPr>
          <a:xfrm>
            <a:off x="6295775" y="3817214"/>
            <a:ext cx="4313766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{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"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"</a:t>
            </a:r>
            <a:r>
              <a:rPr lang="de-DE" sz="1630" b="1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30" b="1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World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5BC63D14-3B3A-E242-8F31-BCB3033F116A}"/>
              </a:ext>
            </a:extLst>
          </p:cNvPr>
          <p:cNvSpPr/>
          <p:nvPr/>
        </p:nvSpPr>
        <p:spPr>
          <a:xfrm>
            <a:off x="5453400" y="4122096"/>
            <a:ext cx="643466" cy="212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32F1978-A3FD-0843-8A7A-6D5B5B20F28C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</a:t>
            </a:r>
          </a:p>
        </p:txBody>
      </p:sp>
    </p:spTree>
    <p:extLst>
      <p:ext uri="{BB962C8B-B14F-4D97-AF65-F5344CB8AC3E}">
        <p14:creationId xmlns:p14="http://schemas.microsoft.com/office/powerpoint/2010/main" val="25326601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  <p:sp>
        <p:nvSpPr>
          <p:cNvPr id="4" name="Rechteck 3"/>
          <p:cNvSpPr/>
          <p:nvPr/>
        </p:nvSpPr>
        <p:spPr>
          <a:xfrm>
            <a:off x="3380316" y="5251285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() =&gt; "</a:t>
            </a:r>
            <a:r>
              <a:rPr lang="de-DE" sz="1625" b="1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25" b="1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World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255617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203199" y="399586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3327400" y="2594572"/>
            <a:ext cx="6151477" cy="1000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12C994B-12AB-FD42-B66C-BADE04E588D5}"/>
              </a:ext>
            </a:extLst>
          </p:cNvPr>
          <p:cNvSpPr/>
          <p:nvPr/>
        </p:nvSpPr>
        <p:spPr>
          <a:xfrm>
            <a:off x="3213904" y="4049396"/>
            <a:ext cx="3145367" cy="343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b="1" dirty="0" err="1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328A279-D739-A242-A26B-B4AE7423F0E7}"/>
              </a:ext>
            </a:extLst>
          </p:cNvPr>
          <p:cNvSpPr/>
          <p:nvPr/>
        </p:nvSpPr>
        <p:spPr>
          <a:xfrm>
            <a:off x="6295775" y="3817214"/>
            <a:ext cx="4313766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{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"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"</a:t>
            </a:r>
            <a:r>
              <a:rPr lang="de-DE" sz="1630" b="1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30" b="1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World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92A41C3-1F05-9C40-A827-9FF275ACC724}"/>
              </a:ext>
            </a:extLst>
          </p:cNvPr>
          <p:cNvSpPr/>
          <p:nvPr/>
        </p:nvSpPr>
        <p:spPr>
          <a:xfrm>
            <a:off x="203200" y="522537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Resolver-Map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5BC63D14-3B3A-E242-8F31-BCB3033F116A}"/>
              </a:ext>
            </a:extLst>
          </p:cNvPr>
          <p:cNvSpPr/>
          <p:nvPr/>
        </p:nvSpPr>
        <p:spPr>
          <a:xfrm>
            <a:off x="5453400" y="4122096"/>
            <a:ext cx="643466" cy="212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32F1978-A3FD-0843-8A7A-6D5B5B20F28C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in einem Objekt angegeben. Key ist der Name des Objektes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Darin die Funktionen für dieses Objekt (Key = Name des Feldes)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BED2064-972A-4541-B210-322CBB5ACEBF}"/>
              </a:ext>
            </a:extLst>
          </p:cNvPr>
          <p:cNvSpPr/>
          <p:nvPr/>
        </p:nvSpPr>
        <p:spPr>
          <a:xfrm>
            <a:off x="203200" y="568736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für 'ping'-Feld</a:t>
            </a:r>
          </a:p>
        </p:txBody>
      </p:sp>
    </p:spTree>
    <p:extLst>
      <p:ext uri="{BB962C8B-B14F-4D97-AF65-F5344CB8AC3E}">
        <p14:creationId xmlns:p14="http://schemas.microsoft.com/office/powerpoint/2010/main" val="4288259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Argumenten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000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String!):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AC68C5D-FAD1-3D43-9CEF-50762ECFEE70}"/>
              </a:ext>
            </a:extLst>
          </p:cNvPr>
          <p:cNvSpPr/>
          <p:nvPr/>
        </p:nvSpPr>
        <p:spPr>
          <a:xfrm>
            <a:off x="2617008" y="4169635"/>
            <a:ext cx="3145367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3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EnterJS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")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87C61E5-BAEA-244E-9573-DDBDD878A713}"/>
              </a:ext>
            </a:extLst>
          </p:cNvPr>
          <p:cNvSpPr/>
          <p:nvPr/>
        </p:nvSpPr>
        <p:spPr>
          <a:xfrm>
            <a:off x="6118266" y="4142641"/>
            <a:ext cx="4313766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{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"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EnterJS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894D8157-2DC7-B841-8308-F10DE3C30C58}"/>
              </a:ext>
            </a:extLst>
          </p:cNvPr>
          <p:cNvSpPr/>
          <p:nvPr/>
        </p:nvSpPr>
        <p:spPr>
          <a:xfrm>
            <a:off x="5444068" y="4515076"/>
            <a:ext cx="555666" cy="212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62240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5370104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ping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(_,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625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`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${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msg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Argumenten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werden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als 2. Parameter  (Objekt)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gültige Werte übergeben werden (gemäß Schema)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000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String!):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702887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mit</a:t>
            </a:r>
          </a:p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AC68C5D-FAD1-3D43-9CEF-50762ECFEE70}"/>
              </a:ext>
            </a:extLst>
          </p:cNvPr>
          <p:cNvSpPr/>
          <p:nvPr/>
        </p:nvSpPr>
        <p:spPr>
          <a:xfrm>
            <a:off x="2617008" y="4169635"/>
            <a:ext cx="3145367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3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EnterJS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")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87C61E5-BAEA-244E-9573-DDBDD878A713}"/>
              </a:ext>
            </a:extLst>
          </p:cNvPr>
          <p:cNvSpPr/>
          <p:nvPr/>
        </p:nvSpPr>
        <p:spPr>
          <a:xfrm>
            <a:off x="6118266" y="4142641"/>
            <a:ext cx="4313766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{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"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EnterJS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894D8157-2DC7-B841-8308-F10DE3C30C58}"/>
              </a:ext>
            </a:extLst>
          </p:cNvPr>
          <p:cNvSpPr/>
          <p:nvPr/>
        </p:nvSpPr>
        <p:spPr>
          <a:xfrm>
            <a:off x="5444068" y="4515076"/>
            <a:ext cx="555666" cy="212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65845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0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ein beliebiges Objekt, das für jeden Request erzeugt wird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zur Verfügung gestellt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z.B.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enthalten oder aktuellen Benutzer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automatisch unter '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in den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gelegt</a:t>
            </a:r>
          </a:p>
        </p:txBody>
      </p:sp>
    </p:spTree>
    <p:extLst>
      <p:ext uri="{BB962C8B-B14F-4D97-AF65-F5344CB8AC3E}">
        <p14:creationId xmlns:p14="http://schemas.microsoft.com/office/powerpoint/2010/main" val="1957702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3198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SQL, keine "vollständige" Query-Sprache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z.B. keine Sortierung, keine (beliebigen)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etc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Framework!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Ersetzt weder Backend noch Datenbank</a:t>
            </a:r>
            <a:endParaRPr lang="de-DE" sz="14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344751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0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ein beliebiges Objekt, das für jeden Request erzeugt wird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zur Verfügung gestellt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z.B.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enthalten oder aktuellen Benutzer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automatisch unter '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in den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gelegt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485908"/>
            <a:ext cx="6721221" cy="15004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req.headers.user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568264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344751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0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ein beliebiges Objekt, das für jeden Request erzeugt wird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zur Verfügung gestellt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z.B.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enthalten oder aktuellen Benutzer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automatisch unter '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in den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gelegt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485908"/>
            <a:ext cx="6721221" cy="22506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req.headers.user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dataSources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AB9EBCA-31D1-D241-AB58-82B55B16EBA9}"/>
              </a:ext>
            </a:extLst>
          </p:cNvPr>
          <p:cNvSpPr/>
          <p:nvPr/>
        </p:nvSpPr>
        <p:spPr>
          <a:xfrm>
            <a:off x="102509" y="444881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DataSources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3550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344751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0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ein beliebiges Objekt, das für jeden Request erzeugt wird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zur Verfügung gestellt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z.B.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enthalten oder aktuellen Benutzer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automatisch unter '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in den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gelegt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485908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req.headers.user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dataSources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dataSources</a:t>
            </a:r>
            <a:endParaRPr lang="de-DE" sz="1625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8" y="586870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Server-Konfiguration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AB9EBCA-31D1-D241-AB58-82B55B16EBA9}"/>
              </a:ext>
            </a:extLst>
          </p:cNvPr>
          <p:cNvSpPr/>
          <p:nvPr/>
        </p:nvSpPr>
        <p:spPr>
          <a:xfrm>
            <a:off x="102509" y="444881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DataSources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1333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4664142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ping: (_, _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args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{ 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})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=&gt; `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${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jedem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als 3. Parameter übergeben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8" y="512003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mit 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774E75E-0082-294A-A04B-D9F4A59271BD}"/>
              </a:ext>
            </a:extLst>
          </p:cNvPr>
          <p:cNvSpPr/>
          <p:nvPr/>
        </p:nvSpPr>
        <p:spPr>
          <a:xfrm>
            <a:off x="93249" y="344751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Definition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104F250-239F-6842-9D76-35E19826C5AC}"/>
              </a:ext>
            </a:extLst>
          </p:cNvPr>
          <p:cNvSpPr/>
          <p:nvPr/>
        </p:nvSpPr>
        <p:spPr>
          <a:xfrm>
            <a:off x="2757656" y="3485908"/>
            <a:ext cx="6721221" cy="750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req.headers.user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310733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4664142"/>
            <a:ext cx="7580143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(_, _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args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{ 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dataSources</a:t>
            </a:r>
            <a:r>
              <a:rPr lang="de-DE" sz="1625" b="1" dirty="0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})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dataSources</a:t>
            </a:r>
            <a:endParaRPr lang="de-DE" sz="1625" b="1" dirty="0">
              <a:solidFill>
                <a:srgbClr val="FB8E20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625" b="1" dirty="0">
                <a:solidFill>
                  <a:srgbClr val="FB8E2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   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projectDataSource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.getAllProjects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Definierte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dem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automatisch hinzugefügt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8" y="512003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mit 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FA9A4C2-AFC7-564A-9365-C318A9BF4C2E}"/>
              </a:ext>
            </a:extLst>
          </p:cNvPr>
          <p:cNvSpPr/>
          <p:nvPr/>
        </p:nvSpPr>
        <p:spPr>
          <a:xfrm>
            <a:off x="2757656" y="3480161"/>
            <a:ext cx="6721221" cy="750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dataSources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FE4895D-3618-1348-BDD0-30D8B16DF3B8}"/>
              </a:ext>
            </a:extLst>
          </p:cNvPr>
          <p:cNvSpPr/>
          <p:nvPr/>
        </p:nvSpPr>
        <p:spPr>
          <a:xfrm>
            <a:off x="102509" y="344974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DataSources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EC1F780-8FAD-2343-86EF-8DF3EC510DA2}"/>
              </a:ext>
            </a:extLst>
          </p:cNvPr>
          <p:cNvSpPr/>
          <p:nvPr/>
        </p:nvSpPr>
        <p:spPr>
          <a:xfrm>
            <a:off x="93249" y="233917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4690400-1077-D845-89F9-FC483E5D8474}"/>
              </a:ext>
            </a:extLst>
          </p:cNvPr>
          <p:cNvSpPr/>
          <p:nvPr/>
        </p:nvSpPr>
        <p:spPr>
          <a:xfrm>
            <a:off x="2757656" y="2377565"/>
            <a:ext cx="6721221" cy="1000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 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[Project!]!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7714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ein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Feld eines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eigenen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Erlaubt individuelle Behandlung für einzelne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laden von Daten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Parent-Objekt wird als 1. Parameter an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5004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[Tasks!]!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D899016E-A93D-684D-A55C-EDDAF1A14717}"/>
              </a:ext>
            </a:extLst>
          </p:cNvPr>
          <p:cNvCxnSpPr/>
          <p:nvPr/>
        </p:nvCxnSpPr>
        <p:spPr>
          <a:xfrm flipH="1">
            <a:off x="5045737" y="3480276"/>
            <a:ext cx="999066" cy="0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FBFA8D67-A452-D94F-8B70-A8A0BA8EE012}"/>
              </a:ext>
            </a:extLst>
          </p:cNvPr>
          <p:cNvSpPr/>
          <p:nvPr/>
        </p:nvSpPr>
        <p:spPr>
          <a:xfrm>
            <a:off x="6092628" y="3326387"/>
            <a:ext cx="30476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tasks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aus DB geladen werden!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260857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6" y="4556775"/>
            <a:ext cx="7343076" cy="22506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Query: { . . .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tasks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_, {</a:t>
            </a:r>
            <a:r>
              <a:rPr lang="de-DE" sz="1625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=&gt; {</a:t>
            </a:r>
          </a:p>
          <a:p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625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25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625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.projectDatasource.getTasks</a:t>
            </a:r>
            <a:endParaRPr lang="de-DE" sz="1625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(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._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taskId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</a:t>
            </a:r>
          </a:p>
          <a:p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ein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Feld eines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eigenen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Erlaubt individuelle Behandlung für einzelne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laden von Daten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Parent-Objekt wird als 1. Parameter an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5004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[Tasks!]!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37202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D899016E-A93D-684D-A55C-EDDAF1A14717}"/>
              </a:ext>
            </a:extLst>
          </p:cNvPr>
          <p:cNvCxnSpPr/>
          <p:nvPr/>
        </p:nvCxnSpPr>
        <p:spPr>
          <a:xfrm flipH="1">
            <a:off x="5045737" y="3480276"/>
            <a:ext cx="999066" cy="0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FBFA8D67-A452-D94F-8B70-A8A0BA8EE012}"/>
              </a:ext>
            </a:extLst>
          </p:cNvPr>
          <p:cNvSpPr/>
          <p:nvPr/>
        </p:nvSpPr>
        <p:spPr>
          <a:xfrm>
            <a:off x="6092628" y="3326387"/>
            <a:ext cx="30476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tasks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aus DB geladen werden!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965307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264636" y="4440598"/>
            <a:ext cx="7343076" cy="21544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resolvers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Query: { . . . },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Project: { . . . },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40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updateTaskState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(_, {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taskId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newState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}, {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dataSources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dataSources</a:t>
            </a:r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.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projectDataSource.updateTaskState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taskId</a:t>
            </a:r>
            <a:r>
              <a:rPr lang="de-DE" sz="1400" dirty="0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newState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nur auf top-level-Ebene definiert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analog zu Query, dieselbe API, Datenänderungen möglich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264636" y="3096437"/>
            <a:ext cx="7214241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updateTaskState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taskId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ID!, 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newState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!): Task!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195772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Mutation-</a:t>
            </a:r>
          </a:p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9164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2653239"/>
            <a:ext cx="6721221" cy="20005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() =&gt;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() =&gt; ...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 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updateTask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=&gt; ...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() =&gt; ...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-Methode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in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Resolver-Map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gruppiert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Auf oberster Ebene für Objekte, darunter Funktionen für 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716D5DD-97AB-4046-8BA1-CF9FAF66782D}"/>
              </a:ext>
            </a:extLst>
          </p:cNvPr>
          <p:cNvSpPr txBox="1"/>
          <p:nvPr/>
        </p:nvSpPr>
        <p:spPr>
          <a:xfrm>
            <a:off x="203200" y="4683467"/>
            <a:ext cx="9499600" cy="1987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de-DE" sz="20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Signatur: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feldname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source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args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info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): Wert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Source-Objekt (oder ROOT_QUERY bei Root-Feldern)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41719C"/>
                </a:solidFill>
                <a:latin typeface="Source Sans Pro" charset="0"/>
              </a:rPr>
              <a:t>args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000" b="1" dirty="0" err="1">
                <a:solidFill>
                  <a:srgbClr val="41719C"/>
                </a:solidFill>
                <a:latin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jeweils Objekt mit Key-Value-Paaren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info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Weitere Meta-Daten zum aktuellen Query</a:t>
            </a:r>
          </a:p>
        </p:txBody>
      </p:sp>
    </p:spTree>
    <p:extLst>
      <p:ext uri="{BB962C8B-B14F-4D97-AF65-F5344CB8AC3E}">
        <p14:creationId xmlns:p14="http://schemas.microsoft.com/office/powerpoint/2010/main" val="12388762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3058043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ping: (_,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msg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}) =&gt; `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Hello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${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msg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}`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}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 ...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 ...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 ...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server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resolvers</a:t>
            </a:r>
            <a:endParaRPr lang="de-DE" sz="1625" b="1" dirty="0">
              <a:solidFill>
                <a:srgbClr val="FB8E20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beim Server anmelden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ein Objekt sein, dessen Keys jeweils so heißen, wie das Objekt, für das sie Funktionen definieren (Query, Mutation, Project...)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66414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370104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mit</a:t>
            </a:r>
          </a:p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Argumenten</a:t>
            </a:r>
          </a:p>
        </p:txBody>
      </p:sp>
    </p:spTree>
    <p:extLst>
      <p:ext uri="{BB962C8B-B14F-4D97-AF65-F5344CB8AC3E}">
        <p14:creationId xmlns:p14="http://schemas.microsoft.com/office/powerpoint/2010/main" val="3877164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197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JavaScript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Populär in JS, aber auch außerhalb</a:t>
            </a:r>
          </a:p>
        </p:txBody>
      </p:sp>
    </p:spTree>
    <p:extLst>
      <p:ext uri="{BB962C8B-B14F-4D97-AF65-F5344CB8AC3E}">
        <p14:creationId xmlns:p14="http://schemas.microsoft.com/office/powerpoint/2010/main" val="24887993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65687" y="2044589"/>
            <a:ext cx="6721221" cy="4524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query.js</a:t>
            </a:r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modules.export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{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ping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() =&gt; ...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() =&gt; ...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projects.js</a:t>
            </a:r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modules.export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{ . . . }</a:t>
            </a:r>
          </a:p>
          <a:p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server.js</a:t>
            </a:r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require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("./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");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require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("./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");</a:t>
            </a:r>
          </a:p>
          <a:p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ApolloServer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typeDefs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context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dataSources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resolvers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Query: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Project: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879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modularisieren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Aufteilung z.B. nach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Domainen</a:t>
            </a: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7918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fehlende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unsere Anwendung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Am Query: Felder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</a:t>
            </a:r>
            <a:endParaRPr lang="de-DE" sz="2000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Am Task: Felder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tasks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task</a:t>
            </a:r>
            <a:endParaRPr lang="de-DE" sz="2000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Änderungen müssen in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query.js</a:t>
            </a:r>
            <a:r>
              <a:rPr lang="de-DE" sz="2000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und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project.js</a:t>
            </a:r>
            <a:r>
              <a:rPr lang="de-DE" sz="2000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vorgenommen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dort sind entsprechende TODOs eingetragen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(Falls Du mit Übung 1 nicht fertig geworden bist, einfach Dateien aus 01_schema_fertig in deinen Workspace kopieren)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Wenn 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implementiert sind, kannst Du über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ausführen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Funktionierende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zum Testen auf der nächsten Slide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Zugriff auf User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owner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bzw.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assginee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 werden noch 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nicht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funktionieren 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2: </a:t>
            </a:r>
            <a:r>
              <a:rPr lang="de-DE" dirty="0" err="1">
                <a:solidFill>
                  <a:srgbClr val="D4EBE9"/>
                </a:solidFill>
              </a:rPr>
              <a:t>Resolver</a:t>
            </a:r>
            <a:r>
              <a:rPr lang="de-DE" dirty="0">
                <a:solidFill>
                  <a:srgbClr val="D4EBE9"/>
                </a:solidFill>
              </a:rPr>
              <a:t>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42185066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131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fehlende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unsere Anwendung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Nach dem Implementieren sollten folgende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funktionieren: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2: </a:t>
            </a:r>
            <a:r>
              <a:rPr lang="de-DE" dirty="0" err="1">
                <a:solidFill>
                  <a:srgbClr val="D4EBE9"/>
                </a:solidFill>
              </a:rPr>
              <a:t>Resolver</a:t>
            </a:r>
            <a:r>
              <a:rPr lang="de-DE" dirty="0">
                <a:solidFill>
                  <a:srgbClr val="D4EBE9"/>
                </a:solidFill>
              </a:rPr>
              <a:t> implementieren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BAE233B-ECBA-1C41-B4C4-20F0AFE95AF6}"/>
              </a:ext>
            </a:extLst>
          </p:cNvPr>
          <p:cNvSpPr/>
          <p:nvPr/>
        </p:nvSpPr>
        <p:spPr>
          <a:xfrm>
            <a:off x="203200" y="2147666"/>
            <a:ext cx="4953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C9FF904-8D85-DF40-8BB2-67FA272E4C28}"/>
              </a:ext>
            </a:extLst>
          </p:cNvPr>
          <p:cNvSpPr/>
          <p:nvPr/>
        </p:nvSpPr>
        <p:spPr>
          <a:xfrm>
            <a:off x="203200" y="4514464"/>
            <a:ext cx="905086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"1") {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"2002")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327705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DataSources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79053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DataSources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DataSources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können für den Zugriff auf externe Systeme verwendet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REST-Service, Datenbank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Fertige Implementierung für REST-Services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Community-Implementierungen u.a.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Postgres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MySQL</a:t>
            </a:r>
          </a:p>
        </p:txBody>
      </p:sp>
    </p:spTree>
    <p:extLst>
      <p:ext uri="{BB962C8B-B14F-4D97-AF65-F5344CB8AC3E}">
        <p14:creationId xmlns:p14="http://schemas.microsoft.com/office/powerpoint/2010/main" val="9683672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DataSources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83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Zugriff auf Datenbank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Leider keine Standard-Lösung von Apollo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Zugriff auf Datenbank in unserer Anwendung 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ProjectSQLiteDataSource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Implementierung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hämdsärmlig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naiv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Caching, keine optimierten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echten Leben bitte "bessere" Implementierung verwenden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These: Zugriff auf REST deutlich öfter als auf Datenbank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Weil per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Microservices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"aggregiert" werden</a:t>
            </a:r>
          </a:p>
        </p:txBody>
      </p:sp>
    </p:spTree>
    <p:extLst>
      <p:ext uri="{BB962C8B-B14F-4D97-AF65-F5344CB8AC3E}">
        <p14:creationId xmlns:p14="http://schemas.microsoft.com/office/powerpoint/2010/main" val="30661462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www.apollographql.com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/apollo-server/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features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data-sources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Fester Bestandteil von Apollo (apollo-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-rest)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5443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www.apollographql.com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/apollo-server/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features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data-sources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Fester Bestandteil von Apollo (apollo-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-rest)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CBC8A70-2317-6847-89CE-FAF95C4C0CCF}"/>
              </a:ext>
            </a:extLst>
          </p:cNvPr>
          <p:cNvSpPr/>
          <p:nvPr/>
        </p:nvSpPr>
        <p:spPr>
          <a:xfrm>
            <a:off x="3094568" y="2272129"/>
            <a:ext cx="7294033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require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("apollo-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-rest");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constructor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super();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9DB929A-A581-2E42-928E-B9A7B3BED971}"/>
              </a:ext>
            </a:extLst>
          </p:cNvPr>
          <p:cNvSpPr/>
          <p:nvPr/>
        </p:nvSpPr>
        <p:spPr>
          <a:xfrm>
            <a:off x="203200" y="268023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Klasse definieren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243F4591-DEF5-ED4D-A69E-1371909823F6}"/>
              </a:ext>
            </a:extLst>
          </p:cNvPr>
          <p:cNvCxnSpPr>
            <a:cxnSpLocks/>
          </p:cNvCxnSpPr>
          <p:nvPr/>
        </p:nvCxnSpPr>
        <p:spPr>
          <a:xfrm>
            <a:off x="1913469" y="2869566"/>
            <a:ext cx="1062996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196E80D-67FC-4B4F-A16B-E4EB89B8B0A7}"/>
              </a:ext>
            </a:extLst>
          </p:cNvPr>
          <p:cNvSpPr/>
          <p:nvPr/>
        </p:nvSpPr>
        <p:spPr>
          <a:xfrm>
            <a:off x="7463365" y="4209765"/>
            <a:ext cx="28913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(GET http://localhost:4010/</a:t>
            </a:r>
            <a:r>
              <a:rPr lang="de-DE" sz="12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users</a:t>
            </a:r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  <a:p>
            <a:endParaRPr lang="de-DE" sz="12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A966668-6E30-B84D-9CF7-F5511C3B53D9}"/>
              </a:ext>
            </a:extLst>
          </p:cNvPr>
          <p:cNvSpPr/>
          <p:nvPr/>
        </p:nvSpPr>
        <p:spPr>
          <a:xfrm>
            <a:off x="7463365" y="5072217"/>
            <a:ext cx="28913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(GET http://localhost:4010/</a:t>
            </a:r>
            <a:r>
              <a:rPr lang="de-DE" sz="12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users</a:t>
            </a:r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/ID)</a:t>
            </a:r>
          </a:p>
          <a:p>
            <a:endParaRPr lang="de-DE" sz="12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B1B02643-0DE8-4C40-8859-0607940C228A}"/>
              </a:ext>
            </a:extLst>
          </p:cNvPr>
          <p:cNvCxnSpPr>
            <a:cxnSpLocks/>
          </p:cNvCxnSpPr>
          <p:nvPr/>
        </p:nvCxnSpPr>
        <p:spPr>
          <a:xfrm>
            <a:off x="7063273" y="4339580"/>
            <a:ext cx="400092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8AC7D7EE-A780-704D-89DC-79D5B46EB3DF}"/>
              </a:ext>
            </a:extLst>
          </p:cNvPr>
          <p:cNvCxnSpPr>
            <a:cxnSpLocks/>
          </p:cNvCxnSpPr>
          <p:nvPr/>
        </p:nvCxnSpPr>
        <p:spPr>
          <a:xfrm>
            <a:off x="7072604" y="5208369"/>
            <a:ext cx="400092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7414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www.apollographql.com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/apollo-server/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features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data-sources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Fester Bestandteil von Apollo (apollo-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-rest)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CBC8A70-2317-6847-89CE-FAF95C4C0CCF}"/>
              </a:ext>
            </a:extLst>
          </p:cNvPr>
          <p:cNvSpPr/>
          <p:nvPr/>
        </p:nvSpPr>
        <p:spPr>
          <a:xfrm>
            <a:off x="3094568" y="2272129"/>
            <a:ext cx="7294033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require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("apollo-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-rest");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constructor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super();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baseURL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"http://localhost:4010/";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9DB929A-A581-2E42-928E-B9A7B3BED971}"/>
              </a:ext>
            </a:extLst>
          </p:cNvPr>
          <p:cNvSpPr/>
          <p:nvPr/>
        </p:nvSpPr>
        <p:spPr>
          <a:xfrm>
            <a:off x="203200" y="268023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Klasse definieren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243F4591-DEF5-ED4D-A69E-1371909823F6}"/>
              </a:ext>
            </a:extLst>
          </p:cNvPr>
          <p:cNvCxnSpPr>
            <a:cxnSpLocks/>
          </p:cNvCxnSpPr>
          <p:nvPr/>
        </p:nvCxnSpPr>
        <p:spPr>
          <a:xfrm>
            <a:off x="1913469" y="2869566"/>
            <a:ext cx="1062996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0CB1F7EB-48B7-584E-A9F2-E8E92B4E1FD8}"/>
              </a:ext>
            </a:extLst>
          </p:cNvPr>
          <p:cNvSpPr/>
          <p:nvPr/>
        </p:nvSpPr>
        <p:spPr>
          <a:xfrm>
            <a:off x="203200" y="3300990"/>
            <a:ext cx="2891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URL des Services</a:t>
            </a:r>
          </a:p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(kann auch dynamisch gesetzt werden)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32CE721C-8F03-AF4A-B646-5AEE5B1BD447}"/>
              </a:ext>
            </a:extLst>
          </p:cNvPr>
          <p:cNvCxnSpPr>
            <a:cxnSpLocks/>
          </p:cNvCxnSpPr>
          <p:nvPr/>
        </p:nvCxnSpPr>
        <p:spPr>
          <a:xfrm>
            <a:off x="1845733" y="3498784"/>
            <a:ext cx="1617137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144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www.apollographql.com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/apollo-server/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features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data-sources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Fester Bestandteil von Apollo (apollo-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-rest)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CBC8A70-2317-6847-89CE-FAF95C4C0CCF}"/>
              </a:ext>
            </a:extLst>
          </p:cNvPr>
          <p:cNvSpPr/>
          <p:nvPr/>
        </p:nvSpPr>
        <p:spPr>
          <a:xfrm>
            <a:off x="3094568" y="2272129"/>
            <a:ext cx="7294033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require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("apollo-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-rest");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constructor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super();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baseURL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"http://localhost:4010/";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listAllUsers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this.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getUser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this.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(`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/${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}`) 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.catch(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getStatusCode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=== 404)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null;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throw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9DB929A-A581-2E42-928E-B9A7B3BED971}"/>
              </a:ext>
            </a:extLst>
          </p:cNvPr>
          <p:cNvSpPr/>
          <p:nvPr/>
        </p:nvSpPr>
        <p:spPr>
          <a:xfrm>
            <a:off x="203200" y="268023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Klasse definieren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243F4591-DEF5-ED4D-A69E-1371909823F6}"/>
              </a:ext>
            </a:extLst>
          </p:cNvPr>
          <p:cNvCxnSpPr>
            <a:cxnSpLocks/>
          </p:cNvCxnSpPr>
          <p:nvPr/>
        </p:nvCxnSpPr>
        <p:spPr>
          <a:xfrm>
            <a:off x="1913469" y="2869566"/>
            <a:ext cx="1062996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0CB1F7EB-48B7-584E-A9F2-E8E92B4E1FD8}"/>
              </a:ext>
            </a:extLst>
          </p:cNvPr>
          <p:cNvSpPr/>
          <p:nvPr/>
        </p:nvSpPr>
        <p:spPr>
          <a:xfrm>
            <a:off x="203200" y="3300990"/>
            <a:ext cx="2891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URL des Services</a:t>
            </a:r>
          </a:p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(kann auch dynamisch gesetzt werden)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32CE721C-8F03-AF4A-B646-5AEE5B1BD447}"/>
              </a:ext>
            </a:extLst>
          </p:cNvPr>
          <p:cNvCxnSpPr>
            <a:cxnSpLocks/>
          </p:cNvCxnSpPr>
          <p:nvPr/>
        </p:nvCxnSpPr>
        <p:spPr>
          <a:xfrm>
            <a:off x="1845733" y="3498784"/>
            <a:ext cx="1617137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9FAA609-6BE8-ED4A-BF72-88ADEFED7A8E}"/>
              </a:ext>
            </a:extLst>
          </p:cNvPr>
          <p:cNvSpPr/>
          <p:nvPr/>
        </p:nvSpPr>
        <p:spPr>
          <a:xfrm>
            <a:off x="203200" y="4150253"/>
            <a:ext cx="28913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Zugriff auf Service</a:t>
            </a:r>
          </a:p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(auch </a:t>
            </a:r>
            <a:r>
              <a:rPr lang="de-DE" sz="12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post</a:t>
            </a:r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, </a:t>
            </a:r>
            <a:r>
              <a:rPr lang="de-DE" sz="12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delete</a:t>
            </a:r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, ... möglich)</a:t>
            </a:r>
          </a:p>
          <a:p>
            <a:endParaRPr lang="de-DE" sz="12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75EAFE38-7CFE-C045-934D-770B90634D61}"/>
              </a:ext>
            </a:extLst>
          </p:cNvPr>
          <p:cNvCxnSpPr>
            <a:cxnSpLocks/>
          </p:cNvCxnSpPr>
          <p:nvPr/>
        </p:nvCxnSpPr>
        <p:spPr>
          <a:xfrm>
            <a:off x="2057401" y="4339580"/>
            <a:ext cx="140546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87D5547-F2D8-3444-9FDC-3DAB9DF524F8}"/>
              </a:ext>
            </a:extLst>
          </p:cNvPr>
          <p:cNvCxnSpPr>
            <a:cxnSpLocks/>
          </p:cNvCxnSpPr>
          <p:nvPr/>
        </p:nvCxnSpPr>
        <p:spPr>
          <a:xfrm>
            <a:off x="2057401" y="4339580"/>
            <a:ext cx="1320799" cy="840796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196E80D-67FC-4B4F-A16B-E4EB89B8B0A7}"/>
              </a:ext>
            </a:extLst>
          </p:cNvPr>
          <p:cNvSpPr/>
          <p:nvPr/>
        </p:nvSpPr>
        <p:spPr>
          <a:xfrm>
            <a:off x="7463365" y="4209765"/>
            <a:ext cx="28913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(GET http://localhost:4010/</a:t>
            </a:r>
            <a:r>
              <a:rPr lang="de-DE" sz="12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users</a:t>
            </a:r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  <a:p>
            <a:endParaRPr lang="de-DE" sz="12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A966668-6E30-B84D-9CF7-F5511C3B53D9}"/>
              </a:ext>
            </a:extLst>
          </p:cNvPr>
          <p:cNvSpPr/>
          <p:nvPr/>
        </p:nvSpPr>
        <p:spPr>
          <a:xfrm>
            <a:off x="7463365" y="5072217"/>
            <a:ext cx="28913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(GET http://localhost:4010/</a:t>
            </a:r>
            <a:r>
              <a:rPr lang="de-DE" sz="12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users</a:t>
            </a:r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/ID)</a:t>
            </a:r>
          </a:p>
          <a:p>
            <a:endParaRPr lang="de-DE" sz="12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B1B02643-0DE8-4C40-8859-0607940C228A}"/>
              </a:ext>
            </a:extLst>
          </p:cNvPr>
          <p:cNvCxnSpPr>
            <a:cxnSpLocks/>
          </p:cNvCxnSpPr>
          <p:nvPr/>
        </p:nvCxnSpPr>
        <p:spPr>
          <a:xfrm>
            <a:off x="7063273" y="4339580"/>
            <a:ext cx="400092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8AC7D7EE-A780-704D-89DC-79D5B46EB3DF}"/>
              </a:ext>
            </a:extLst>
          </p:cNvPr>
          <p:cNvCxnSpPr>
            <a:cxnSpLocks/>
          </p:cNvCxnSpPr>
          <p:nvPr/>
        </p:nvCxnSpPr>
        <p:spPr>
          <a:xfrm>
            <a:off x="7072604" y="5208369"/>
            <a:ext cx="400092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890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798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(nur) Lösung für Over- oder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Under-fetching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Häufig genanntes technisches Argument für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M.E. aber nicht das wichtigste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Flexible, fachliche Abfragen möglich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Gute Möglichkeit, Domainmodel abzubilden und zur Verfügung zu stellen</a:t>
            </a:r>
          </a:p>
        </p:txBody>
      </p:sp>
    </p:spTree>
    <p:extLst>
      <p:ext uri="{BB962C8B-B14F-4D97-AF65-F5344CB8AC3E}">
        <p14:creationId xmlns:p14="http://schemas.microsoft.com/office/powerpoint/2010/main" val="40443727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 URL wird im Konstruktor gesetzt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fachlichen Methoden werden die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ausgeführt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Ausführen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-Bibliothek genutzt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Entsprechende Methoden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this.get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this.post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this.delete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 Header und Payload können ebenfalls gesetzt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8185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Source: Laufzeitverhalten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(_, __, { 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.getAllProjects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Project: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__, {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._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4608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Source: Laufzeitverhalten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(_, __, { 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.getAllProjects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Project: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__, {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._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1" y="4494847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199" y="448999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Was passiert beim Ausführen dieses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Queries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16127937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Source: Laufzeitverhalten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(_, __, { 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.getAllProjects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Project: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__, {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._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1" y="4494847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198" y="2351072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EIN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Datenbankzugriff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(liefert </a:t>
            </a:r>
            <a:r>
              <a:rPr lang="de-DE" sz="1600" i="1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n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Projekte)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1+n-Problem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😱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D90C082-2ED4-8749-98C2-AED009843A72}"/>
              </a:ext>
            </a:extLst>
          </p:cNvPr>
          <p:cNvCxnSpPr/>
          <p:nvPr/>
        </p:nvCxnSpPr>
        <p:spPr>
          <a:xfrm>
            <a:off x="2514601" y="2537283"/>
            <a:ext cx="1202266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A557CC50-8097-AC4C-B7F0-0AA27B5B4F92}"/>
              </a:ext>
            </a:extLst>
          </p:cNvPr>
          <p:cNvSpPr/>
          <p:nvPr/>
        </p:nvSpPr>
        <p:spPr>
          <a:xfrm>
            <a:off x="203198" y="3469869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REST-Aufrufe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(1x je Project)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2C2724E8-440F-0543-B452-8493987D9063}"/>
              </a:ext>
            </a:extLst>
          </p:cNvPr>
          <p:cNvCxnSpPr/>
          <p:nvPr/>
        </p:nvCxnSpPr>
        <p:spPr>
          <a:xfrm>
            <a:off x="2514601" y="3656080"/>
            <a:ext cx="1202266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7863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Ergebnisse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die Rest-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mehrfach mit selber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URLaufgerufen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wird das Ergebnis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HTTP Aufrufe eingespart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9263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Ergebnisse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die Rest-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mehrfach mit selber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URLaufgerufen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wird das Ergebnis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HTTP Aufrufe eingespart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Zusätzlich: Caching der Antwort gemäß cache-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control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Header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Service kann Cache-Dauer bestimmen (HTTP Standard)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22102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823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Ergebnisse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die Rest-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mehrfach mit selber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URLaufgerufen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wird das Ergebnis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HTTP Aufrufe eingespart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Zusätzlich: Caching der Antwort gemäß cache-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control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Header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Service kann Cache-Dauer bestimmen (HTTP Standard)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Alternative: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(mehrere Aufrufe zusammenfassen)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Geht auch, muss der Remote-Service aber unterstützen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Typische Implementierung: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257300" lvl="2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hlinkClick r:id="rId3"/>
              </a:rPr>
              <a:t>https://github.com/graphql/dataloader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64583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1248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REST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soll auf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zugreifen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(optional) Übung 3: Data Source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168916117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5609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REST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soll auf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zugreifen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Zwei Methoden werden benötigt: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listAllUsers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()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9E60B8"/>
                </a:solidFill>
                <a:latin typeface="Source Sans Pro" charset="0"/>
              </a:rPr>
              <a:t>getUser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</a:rPr>
              <a:t>(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</a:rPr>
              <a:t>id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die fehlenden Methoden in 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</a:rPr>
              <a:t>UserRESTDataSource.j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Füge 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dem Server hinzu (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</a:rPr>
              <a:t>server.js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Dort sind jeweils entsprechende TODOs eingetragen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Prüfe an Hand des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Loggings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wieviele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Anfragen beim vorherigen Query tatsächlich an den Userservice abgesetzt werdenden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Bonus: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Kommentiere in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index.js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die Cache-Header ein (Zeile 41)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Wie ändert sich das Request Verhalten? (=&gt;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Logging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!)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(optional) Übung 3: Data Source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119845843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Typ-sichere Clients mit </a:t>
            </a:r>
            <a:r>
              <a:rPr lang="de-DE" spc="100" dirty="0" err="1"/>
              <a:t>React</a:t>
            </a:r>
            <a:r>
              <a:rPr lang="de-DE" spc="100" dirty="0"/>
              <a:t>, Apollo und </a:t>
            </a:r>
            <a:r>
              <a:rPr lang="de-DE" spc="100" dirty="0" err="1"/>
              <a:t>TypeScript</a:t>
            </a:r>
            <a:endParaRPr lang="de-DE" spc="1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Clients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81BB705C-B397-5B4C-81C6-46F00C40AA2F}"/>
              </a:ext>
            </a:extLst>
          </p:cNvPr>
          <p:cNvSpPr txBox="1">
            <a:spLocks/>
          </p:cNvSpPr>
          <p:nvPr/>
        </p:nvSpPr>
        <p:spPr>
          <a:xfrm>
            <a:off x="0" y="1026099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4800" u="sng" spc="100" dirty="0">
                <a:solidFill>
                  <a:srgbClr val="9E60B8"/>
                </a:solidFill>
              </a:rPr>
              <a:t>TEIL III</a:t>
            </a:r>
          </a:p>
        </p:txBody>
      </p:sp>
    </p:spTree>
    <p:extLst>
      <p:ext uri="{BB962C8B-B14F-4D97-AF65-F5344CB8AC3E}">
        <p14:creationId xmlns:p14="http://schemas.microsoft.com/office/powerpoint/2010/main" val="798289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7930</Words>
  <Application>Microsoft Macintosh PowerPoint</Application>
  <PresentationFormat>A4-Papier (210 x 297 mm)</PresentationFormat>
  <Paragraphs>1932</Paragraphs>
  <Slides>149</Slides>
  <Notes>95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149</vt:i4>
      </vt:variant>
    </vt:vector>
  </HeadingPairs>
  <TitlesOfParts>
    <vt:vector size="162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EnterJS Darmstadt | 25. Juni 2019 | @nilshartmann</vt:lpstr>
      <vt:lpstr>https://nilshartmann.net</vt:lpstr>
      <vt:lpstr>Agenda</vt:lpstr>
      <vt:lpstr>Teil 1</vt:lpstr>
      <vt:lpstr>PowerPoint-Präsentation</vt:lpstr>
      <vt:lpstr>GraphQL</vt:lpstr>
      <vt:lpstr>GraphQL</vt:lpstr>
      <vt:lpstr>GraphQL</vt:lpstr>
      <vt:lpstr>GraphQL</vt:lpstr>
      <vt:lpstr>GraphQL</vt:lpstr>
      <vt:lpstr>GitHub</vt:lpstr>
      <vt:lpstr>New York Times</vt:lpstr>
      <vt:lpstr>Facebook 5</vt:lpstr>
      <vt:lpstr>Next Gen GraphqL?</vt:lpstr>
      <vt:lpstr>http://localhost:4080</vt:lpstr>
      <vt:lpstr>http://localhost:4000</vt:lpstr>
      <vt:lpstr>Beispiel: Intellij IDEA</vt:lpstr>
      <vt:lpstr>Teil 1: Abfragen und Schema</vt:lpstr>
      <vt:lpstr>GraphQL Einsatzszenarien</vt:lpstr>
      <vt:lpstr>GraphQL Einsatzszenarien</vt:lpstr>
      <vt:lpstr>Einsatzszenarien</vt:lpstr>
      <vt:lpstr>GraphQL Einsatzszenarien</vt:lpstr>
      <vt:lpstr>Einsatzszenarien</vt:lpstr>
      <vt:lpstr>Daten Quellen</vt:lpstr>
      <vt:lpstr>PowerPoint-Präsentation</vt:lpstr>
      <vt:lpstr>query Language</vt:lpstr>
      <vt:lpstr>query Language</vt:lpstr>
      <vt:lpstr>query Language</vt:lpstr>
      <vt:lpstr>query Language: Operations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Übung: Queries ausführen</vt:lpstr>
      <vt:lpstr>PowerPoint-Präsentation</vt:lpstr>
      <vt:lpstr>Teil 2: Runtime-Umgebung (AKA: Eure Anwendung)</vt:lpstr>
      <vt:lpstr>PowerPoint-Präsentation</vt:lpstr>
      <vt:lpstr>Apollo-Server</vt:lpstr>
      <vt:lpstr>Apollo-Server</vt:lpstr>
      <vt:lpstr>GraphQL Server mit Apollo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Das Schema in Apollo Server</vt:lpstr>
      <vt:lpstr>Das Schema in Apollo Server</vt:lpstr>
      <vt:lpstr>Das Schema in Apollo Server</vt:lpstr>
      <vt:lpstr>Das Schema in Apollo Server</vt:lpstr>
      <vt:lpstr>Übung 1: Schema Definieren</vt:lpstr>
      <vt:lpstr>Übung 1: Schema Definieren</vt:lpstr>
      <vt:lpstr>Übung 1: Schema Definieren</vt:lpstr>
      <vt:lpstr>Übung 1: Schema Definieren</vt:lpstr>
      <vt:lpstr>Übung 1: Schema Definieren</vt:lpstr>
      <vt:lpstr>Schritt 2: Resolver </vt:lpstr>
      <vt:lpstr>Schritt 2: Resolver </vt:lpstr>
      <vt:lpstr>Schritt 2: Resolver </vt:lpstr>
      <vt:lpstr>Schritt 2: Resolver 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Übung 2: Resolver implementieren</vt:lpstr>
      <vt:lpstr>Übung 2: Resolver implementieren</vt:lpstr>
      <vt:lpstr>Schritt 3: DataSources</vt:lpstr>
      <vt:lpstr>Schritt 3: DataSources</vt:lpstr>
      <vt:lpstr>Schritt 3: DataSources</vt:lpstr>
      <vt:lpstr>Schritt 3: Die REST DataSource</vt:lpstr>
      <vt:lpstr>Schritt 3: Die REST DataSource</vt:lpstr>
      <vt:lpstr>Schritt 3: Die REST DataSource</vt:lpstr>
      <vt:lpstr>Schritt 3: Die REST DataSource</vt:lpstr>
      <vt:lpstr>Schritt 3: Die REST DataSource</vt:lpstr>
      <vt:lpstr>Schritt 3: Die REST DataSource</vt:lpstr>
      <vt:lpstr>Schritt 3: Die REST DataSource</vt:lpstr>
      <vt:lpstr>Schritt 3: Die REST DataSource</vt:lpstr>
      <vt:lpstr>Schritt 3: Die REST DataSource</vt:lpstr>
      <vt:lpstr>Schritt 3: Die REST DataSource</vt:lpstr>
      <vt:lpstr>Schritt 3: Die REST DataSource</vt:lpstr>
      <vt:lpstr>(optional) Übung 3: Data Source implementieren</vt:lpstr>
      <vt:lpstr>(optional) Übung 3: Data Source implementieren</vt:lpstr>
      <vt:lpstr>Typ-sichere Clients mit React, Apollo und TypeScript</vt:lpstr>
      <vt:lpstr>Die Projekt Übersicht</vt:lpstr>
      <vt:lpstr>Ein GraphQL Client für React</vt:lpstr>
      <vt:lpstr>PowerPoint-Präsentation</vt:lpstr>
      <vt:lpstr>Apollo Client</vt:lpstr>
      <vt:lpstr>Erzeugen des Clients und Providers</vt:lpstr>
      <vt:lpstr>Schritt 1: Erzeugen des Clients und Providers</vt:lpstr>
      <vt:lpstr>Schritt 2: Queries</vt:lpstr>
      <vt:lpstr>Schritt 2: Queries</vt:lpstr>
      <vt:lpstr>Schritt 2: Queries</vt:lpstr>
      <vt:lpstr>Schritt 2: Queries</vt:lpstr>
      <vt:lpstr>Schritt 2: Queries</vt:lpstr>
      <vt:lpstr>Schritt 2: Queries</vt:lpstr>
      <vt:lpstr>Schritt 2: Queries</vt:lpstr>
      <vt:lpstr>Schritt 2: Queries</vt:lpstr>
      <vt:lpstr>Typsicheres GraphQL</vt:lpstr>
      <vt:lpstr>Typsicheres GraphQL</vt:lpstr>
      <vt:lpstr>Typsicheres GraphQL</vt:lpstr>
      <vt:lpstr>Typsicheres GraphQL</vt:lpstr>
      <vt:lpstr>Typsicheres GraphQL</vt:lpstr>
      <vt:lpstr>Typsicheres GraphQL</vt:lpstr>
      <vt:lpstr>Typsicheres GraphQL</vt:lpstr>
      <vt:lpstr>Typsicheres GraphQL</vt:lpstr>
      <vt:lpstr>Übung 1: Eine GraphQL Query</vt:lpstr>
      <vt:lpstr>Übung 1: Eine GraphQL Query</vt:lpstr>
      <vt:lpstr>Übung 1: Eine GraphQL Query</vt:lpstr>
      <vt:lpstr>Mutations</vt:lpstr>
      <vt:lpstr>Schritt 3: Mutations</vt:lpstr>
      <vt:lpstr>Schritt 3: Mutations</vt:lpstr>
      <vt:lpstr>Schritt 3: Mutations</vt:lpstr>
      <vt:lpstr>Schritt 3: Mutations</vt:lpstr>
      <vt:lpstr>Schritt 3: Mutations</vt:lpstr>
      <vt:lpstr>Schritt 3: Mutations</vt:lpstr>
      <vt:lpstr>Schritt 3: Mutations</vt:lpstr>
      <vt:lpstr>Übung 2: Eine GraphQL Mutation</vt:lpstr>
      <vt:lpstr>Caching</vt:lpstr>
      <vt:lpstr>Caching</vt:lpstr>
      <vt:lpstr>Caching</vt:lpstr>
      <vt:lpstr>Daten aktualisieren</vt:lpstr>
      <vt:lpstr>Daten aktualisieren</vt:lpstr>
      <vt:lpstr>Subscriptions</vt:lpstr>
      <vt:lpstr>Subscriptions</vt:lpstr>
      <vt:lpstr>Subscriptions</vt:lpstr>
      <vt:lpstr>Subscriptions</vt:lpstr>
      <vt:lpstr>Subscriptions</vt:lpstr>
      <vt:lpstr>Subscriptions</vt:lpstr>
      <vt:lpstr>Fragmente</vt:lpstr>
      <vt:lpstr>Fragmente</vt:lpstr>
      <vt:lpstr>Fragmente</vt:lpstr>
      <vt:lpstr>Fragmente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933</cp:revision>
  <cp:lastPrinted>2019-06-21T09:44:17Z</cp:lastPrinted>
  <dcterms:created xsi:type="dcterms:W3CDTF">2016-03-28T15:59:53Z</dcterms:created>
  <dcterms:modified xsi:type="dcterms:W3CDTF">2019-06-24T15:53:30Z</dcterms:modified>
</cp:coreProperties>
</file>